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45" r:id="rId2"/>
    <p:sldId id="438" r:id="rId3"/>
    <p:sldId id="461" r:id="rId4"/>
    <p:sldId id="457" r:id="rId5"/>
    <p:sldId id="259" r:id="rId6"/>
    <p:sldId id="260" r:id="rId7"/>
    <p:sldId id="403" r:id="rId8"/>
    <p:sldId id="384" r:id="rId9"/>
    <p:sldId id="385" r:id="rId10"/>
    <p:sldId id="434" r:id="rId11"/>
    <p:sldId id="435" r:id="rId12"/>
    <p:sldId id="436" r:id="rId13"/>
    <p:sldId id="437" r:id="rId14"/>
    <p:sldId id="415" r:id="rId15"/>
    <p:sldId id="416" r:id="rId16"/>
    <p:sldId id="400" r:id="rId17"/>
    <p:sldId id="417" r:id="rId18"/>
    <p:sldId id="418" r:id="rId19"/>
    <p:sldId id="420" r:id="rId20"/>
    <p:sldId id="421" r:id="rId21"/>
    <p:sldId id="387" r:id="rId22"/>
    <p:sldId id="407" r:id="rId23"/>
    <p:sldId id="388" r:id="rId24"/>
    <p:sldId id="444" r:id="rId25"/>
    <p:sldId id="446" r:id="rId26"/>
    <p:sldId id="459" r:id="rId27"/>
    <p:sldId id="458" r:id="rId28"/>
    <p:sldId id="428" r:id="rId29"/>
    <p:sldId id="429" r:id="rId30"/>
    <p:sldId id="414" r:id="rId31"/>
    <p:sldId id="422" r:id="rId32"/>
    <p:sldId id="423" r:id="rId33"/>
    <p:sldId id="424" r:id="rId34"/>
    <p:sldId id="425" r:id="rId35"/>
    <p:sldId id="427" r:id="rId36"/>
    <p:sldId id="389" r:id="rId37"/>
    <p:sldId id="426" r:id="rId38"/>
    <p:sldId id="398" r:id="rId39"/>
    <p:sldId id="399" r:id="rId40"/>
    <p:sldId id="357" r:id="rId41"/>
    <p:sldId id="328" r:id="rId4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Estilo Médio 2 - Ênfase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ABFCF23-3B69-468F-B69F-88F6DE6A72F2}" styleName="Estilo Médio 1 - Ênfase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55" autoAdjust="0"/>
    <p:restoredTop sz="94660"/>
  </p:normalViewPr>
  <p:slideViewPr>
    <p:cSldViewPr snapToGrid="0">
      <p:cViewPr varScale="1">
        <p:scale>
          <a:sx n="113" d="100"/>
          <a:sy n="113" d="100"/>
        </p:scale>
        <p:origin x="66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EF0739-5BAF-4B9D-9944-3B7C987BCCB7}"/>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B205A8A3-F8ED-4CDC-A884-9D9AB6122E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DB837D2F-DE3E-4D35-933B-FE61074764BB}"/>
              </a:ext>
            </a:extLst>
          </p:cNvPr>
          <p:cNvSpPr>
            <a:spLocks noGrp="1"/>
          </p:cNvSpPr>
          <p:nvPr>
            <p:ph type="dt" sz="half" idx="10"/>
          </p:nvPr>
        </p:nvSpPr>
        <p:spPr/>
        <p:txBody>
          <a:bodyPr/>
          <a:lstStyle/>
          <a:p>
            <a:fld id="{3F724E38-97C0-4BB1-B124-A6A7A23001F9}" type="datetimeFigureOut">
              <a:rPr lang="pt-BR" smtClean="0"/>
              <a:t>14/10/2024</a:t>
            </a:fld>
            <a:endParaRPr lang="pt-BR"/>
          </a:p>
        </p:txBody>
      </p:sp>
      <p:sp>
        <p:nvSpPr>
          <p:cNvPr id="5" name="Espaço Reservado para Rodapé 4">
            <a:extLst>
              <a:ext uri="{FF2B5EF4-FFF2-40B4-BE49-F238E27FC236}">
                <a16:creationId xmlns:a16="http://schemas.microsoft.com/office/drawing/2014/main" id="{5F41A5AC-8453-4379-A04C-50383A283BF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A1CB2E7-0915-4DB8-B0D8-4A1E7FCE5E6D}"/>
              </a:ext>
            </a:extLst>
          </p:cNvPr>
          <p:cNvSpPr>
            <a:spLocks noGrp="1"/>
          </p:cNvSpPr>
          <p:nvPr>
            <p:ph type="sldNum" sz="quarter" idx="12"/>
          </p:nvPr>
        </p:nvSpPr>
        <p:spPr/>
        <p:txBody>
          <a:bodyPr/>
          <a:lstStyle/>
          <a:p>
            <a:fld id="{E3446E8F-379D-469F-AD0E-F058D857F51D}" type="slidenum">
              <a:rPr lang="pt-BR" smtClean="0"/>
              <a:t>‹nº›</a:t>
            </a:fld>
            <a:endParaRPr lang="pt-BR"/>
          </a:p>
        </p:txBody>
      </p:sp>
    </p:spTree>
    <p:extLst>
      <p:ext uri="{BB962C8B-B14F-4D97-AF65-F5344CB8AC3E}">
        <p14:creationId xmlns:p14="http://schemas.microsoft.com/office/powerpoint/2010/main" val="1148945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AFA7C2-F21C-4100-A701-C31E33A075FF}"/>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D7D6F685-A8C2-40FD-BEBC-35B70DB52839}"/>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FA551F0-D611-4DFC-9004-A4C9C5082428}"/>
              </a:ext>
            </a:extLst>
          </p:cNvPr>
          <p:cNvSpPr>
            <a:spLocks noGrp="1"/>
          </p:cNvSpPr>
          <p:nvPr>
            <p:ph type="dt" sz="half" idx="10"/>
          </p:nvPr>
        </p:nvSpPr>
        <p:spPr/>
        <p:txBody>
          <a:bodyPr/>
          <a:lstStyle/>
          <a:p>
            <a:fld id="{3F724E38-97C0-4BB1-B124-A6A7A23001F9}" type="datetimeFigureOut">
              <a:rPr lang="pt-BR" smtClean="0"/>
              <a:t>14/10/2024</a:t>
            </a:fld>
            <a:endParaRPr lang="pt-BR"/>
          </a:p>
        </p:txBody>
      </p:sp>
      <p:sp>
        <p:nvSpPr>
          <p:cNvPr id="5" name="Espaço Reservado para Rodapé 4">
            <a:extLst>
              <a:ext uri="{FF2B5EF4-FFF2-40B4-BE49-F238E27FC236}">
                <a16:creationId xmlns:a16="http://schemas.microsoft.com/office/drawing/2014/main" id="{52F9A95F-AC9D-4824-ABB5-2DDE0E0BD42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ADFFEE5-684B-4942-B0F9-EA4F3BB5971A}"/>
              </a:ext>
            </a:extLst>
          </p:cNvPr>
          <p:cNvSpPr>
            <a:spLocks noGrp="1"/>
          </p:cNvSpPr>
          <p:nvPr>
            <p:ph type="sldNum" sz="quarter" idx="12"/>
          </p:nvPr>
        </p:nvSpPr>
        <p:spPr/>
        <p:txBody>
          <a:bodyPr/>
          <a:lstStyle/>
          <a:p>
            <a:fld id="{E3446E8F-379D-469F-AD0E-F058D857F51D}" type="slidenum">
              <a:rPr lang="pt-BR" smtClean="0"/>
              <a:t>‹nº›</a:t>
            </a:fld>
            <a:endParaRPr lang="pt-BR"/>
          </a:p>
        </p:txBody>
      </p:sp>
    </p:spTree>
    <p:extLst>
      <p:ext uri="{BB962C8B-B14F-4D97-AF65-F5344CB8AC3E}">
        <p14:creationId xmlns:p14="http://schemas.microsoft.com/office/powerpoint/2010/main" val="353623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495823-07EF-4C00-8ACC-8F860236F21C}"/>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10AF017E-1605-4E9C-8A09-79517135D8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64FD3E81-5786-466D-838A-D144CCF95E04}"/>
              </a:ext>
            </a:extLst>
          </p:cNvPr>
          <p:cNvSpPr>
            <a:spLocks noGrp="1"/>
          </p:cNvSpPr>
          <p:nvPr>
            <p:ph type="dt" sz="half" idx="10"/>
          </p:nvPr>
        </p:nvSpPr>
        <p:spPr/>
        <p:txBody>
          <a:bodyPr/>
          <a:lstStyle/>
          <a:p>
            <a:fld id="{3F724E38-97C0-4BB1-B124-A6A7A23001F9}" type="datetimeFigureOut">
              <a:rPr lang="pt-BR" smtClean="0"/>
              <a:t>14/10/2024</a:t>
            </a:fld>
            <a:endParaRPr lang="pt-BR"/>
          </a:p>
        </p:txBody>
      </p:sp>
      <p:sp>
        <p:nvSpPr>
          <p:cNvPr id="5" name="Espaço Reservado para Rodapé 4">
            <a:extLst>
              <a:ext uri="{FF2B5EF4-FFF2-40B4-BE49-F238E27FC236}">
                <a16:creationId xmlns:a16="http://schemas.microsoft.com/office/drawing/2014/main" id="{F1CF9597-D675-420B-9C8B-77441447AEA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B516376-7472-4666-A828-F01071AA2D22}"/>
              </a:ext>
            </a:extLst>
          </p:cNvPr>
          <p:cNvSpPr>
            <a:spLocks noGrp="1"/>
          </p:cNvSpPr>
          <p:nvPr>
            <p:ph type="sldNum" sz="quarter" idx="12"/>
          </p:nvPr>
        </p:nvSpPr>
        <p:spPr/>
        <p:txBody>
          <a:bodyPr/>
          <a:lstStyle/>
          <a:p>
            <a:fld id="{E3446E8F-379D-469F-AD0E-F058D857F51D}" type="slidenum">
              <a:rPr lang="pt-BR" smtClean="0"/>
              <a:t>‹nº›</a:t>
            </a:fld>
            <a:endParaRPr lang="pt-BR"/>
          </a:p>
        </p:txBody>
      </p:sp>
    </p:spTree>
    <p:extLst>
      <p:ext uri="{BB962C8B-B14F-4D97-AF65-F5344CB8AC3E}">
        <p14:creationId xmlns:p14="http://schemas.microsoft.com/office/powerpoint/2010/main" val="1937207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241D4B-4562-4E97-854C-6F439CA70D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45E4855A-8F4B-42AE-8F6C-B70853CE40CC}"/>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7BA17F13-ADCB-444D-8385-689203CFD18A}"/>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A4C9B2DF-8214-4CC3-9B99-2E2B5487CB7C}"/>
              </a:ext>
            </a:extLst>
          </p:cNvPr>
          <p:cNvSpPr>
            <a:spLocks noGrp="1"/>
          </p:cNvSpPr>
          <p:nvPr>
            <p:ph type="dt" sz="half" idx="10"/>
          </p:nvPr>
        </p:nvSpPr>
        <p:spPr/>
        <p:txBody>
          <a:bodyPr/>
          <a:lstStyle/>
          <a:p>
            <a:fld id="{3F724E38-97C0-4BB1-B124-A6A7A23001F9}" type="datetimeFigureOut">
              <a:rPr lang="pt-BR" smtClean="0"/>
              <a:t>14/10/2024</a:t>
            </a:fld>
            <a:endParaRPr lang="pt-BR"/>
          </a:p>
        </p:txBody>
      </p:sp>
      <p:sp>
        <p:nvSpPr>
          <p:cNvPr id="6" name="Espaço Reservado para Rodapé 5">
            <a:extLst>
              <a:ext uri="{FF2B5EF4-FFF2-40B4-BE49-F238E27FC236}">
                <a16:creationId xmlns:a16="http://schemas.microsoft.com/office/drawing/2014/main" id="{9BA1E5F2-FF89-485A-A73A-2F0E6D6150F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3BF2F4E0-D202-4ADF-A2CB-FE65B0113451}"/>
              </a:ext>
            </a:extLst>
          </p:cNvPr>
          <p:cNvSpPr>
            <a:spLocks noGrp="1"/>
          </p:cNvSpPr>
          <p:nvPr>
            <p:ph type="sldNum" sz="quarter" idx="12"/>
          </p:nvPr>
        </p:nvSpPr>
        <p:spPr/>
        <p:txBody>
          <a:bodyPr/>
          <a:lstStyle/>
          <a:p>
            <a:fld id="{E3446E8F-379D-469F-AD0E-F058D857F51D}" type="slidenum">
              <a:rPr lang="pt-BR" smtClean="0"/>
              <a:t>‹nº›</a:t>
            </a:fld>
            <a:endParaRPr lang="pt-BR"/>
          </a:p>
        </p:txBody>
      </p:sp>
    </p:spTree>
    <p:extLst>
      <p:ext uri="{BB962C8B-B14F-4D97-AF65-F5344CB8AC3E}">
        <p14:creationId xmlns:p14="http://schemas.microsoft.com/office/powerpoint/2010/main" val="4280767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20B0395-7A4E-4629-963C-5FBF5B17A67B}"/>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978A9887-2CC0-4692-865E-9605F9DAC2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10326620-8918-464F-BD54-F572408DA87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E07F1008-F39D-49EC-BFA2-D37B927987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13A10B3C-52C3-4C82-AD3C-9F2A29CEE236}"/>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3989D372-6874-449D-9F28-4ED8D347DE2F}"/>
              </a:ext>
            </a:extLst>
          </p:cNvPr>
          <p:cNvSpPr>
            <a:spLocks noGrp="1"/>
          </p:cNvSpPr>
          <p:nvPr>
            <p:ph type="dt" sz="half" idx="10"/>
          </p:nvPr>
        </p:nvSpPr>
        <p:spPr/>
        <p:txBody>
          <a:bodyPr/>
          <a:lstStyle/>
          <a:p>
            <a:fld id="{3F724E38-97C0-4BB1-B124-A6A7A23001F9}" type="datetimeFigureOut">
              <a:rPr lang="pt-BR" smtClean="0"/>
              <a:t>14/10/2024</a:t>
            </a:fld>
            <a:endParaRPr lang="pt-BR"/>
          </a:p>
        </p:txBody>
      </p:sp>
      <p:sp>
        <p:nvSpPr>
          <p:cNvPr id="8" name="Espaço Reservado para Rodapé 7">
            <a:extLst>
              <a:ext uri="{FF2B5EF4-FFF2-40B4-BE49-F238E27FC236}">
                <a16:creationId xmlns:a16="http://schemas.microsoft.com/office/drawing/2014/main" id="{F02AEE58-8F05-4D7D-9FC2-7926E05AD0AF}"/>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BC6AA051-F719-49BA-8598-54A1BD696412}"/>
              </a:ext>
            </a:extLst>
          </p:cNvPr>
          <p:cNvSpPr>
            <a:spLocks noGrp="1"/>
          </p:cNvSpPr>
          <p:nvPr>
            <p:ph type="sldNum" sz="quarter" idx="12"/>
          </p:nvPr>
        </p:nvSpPr>
        <p:spPr/>
        <p:txBody>
          <a:bodyPr/>
          <a:lstStyle/>
          <a:p>
            <a:fld id="{E3446E8F-379D-469F-AD0E-F058D857F51D}" type="slidenum">
              <a:rPr lang="pt-BR" smtClean="0"/>
              <a:t>‹nº›</a:t>
            </a:fld>
            <a:endParaRPr lang="pt-BR"/>
          </a:p>
        </p:txBody>
      </p:sp>
    </p:spTree>
    <p:extLst>
      <p:ext uri="{BB962C8B-B14F-4D97-AF65-F5344CB8AC3E}">
        <p14:creationId xmlns:p14="http://schemas.microsoft.com/office/powerpoint/2010/main" val="1726892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25275C-C9C5-4D20-931D-99695A27E68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67930BCF-E2F4-4CDD-A856-BB999AA558AE}"/>
              </a:ext>
            </a:extLst>
          </p:cNvPr>
          <p:cNvSpPr>
            <a:spLocks noGrp="1"/>
          </p:cNvSpPr>
          <p:nvPr>
            <p:ph type="dt" sz="half" idx="10"/>
          </p:nvPr>
        </p:nvSpPr>
        <p:spPr/>
        <p:txBody>
          <a:bodyPr/>
          <a:lstStyle/>
          <a:p>
            <a:fld id="{3F724E38-97C0-4BB1-B124-A6A7A23001F9}" type="datetimeFigureOut">
              <a:rPr lang="pt-BR" smtClean="0"/>
              <a:t>14/10/2024</a:t>
            </a:fld>
            <a:endParaRPr lang="pt-BR"/>
          </a:p>
        </p:txBody>
      </p:sp>
      <p:sp>
        <p:nvSpPr>
          <p:cNvPr id="4" name="Espaço Reservado para Rodapé 3">
            <a:extLst>
              <a:ext uri="{FF2B5EF4-FFF2-40B4-BE49-F238E27FC236}">
                <a16:creationId xmlns:a16="http://schemas.microsoft.com/office/drawing/2014/main" id="{ED317910-4530-4737-821E-F7883903033A}"/>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30DF6F1A-AF5A-4547-86A9-3A73C5FD2842}"/>
              </a:ext>
            </a:extLst>
          </p:cNvPr>
          <p:cNvSpPr>
            <a:spLocks noGrp="1"/>
          </p:cNvSpPr>
          <p:nvPr>
            <p:ph type="sldNum" sz="quarter" idx="12"/>
          </p:nvPr>
        </p:nvSpPr>
        <p:spPr/>
        <p:txBody>
          <a:bodyPr/>
          <a:lstStyle/>
          <a:p>
            <a:fld id="{E3446E8F-379D-469F-AD0E-F058D857F51D}" type="slidenum">
              <a:rPr lang="pt-BR" smtClean="0"/>
              <a:t>‹nº›</a:t>
            </a:fld>
            <a:endParaRPr lang="pt-BR"/>
          </a:p>
        </p:txBody>
      </p:sp>
    </p:spTree>
    <p:extLst>
      <p:ext uri="{BB962C8B-B14F-4D97-AF65-F5344CB8AC3E}">
        <p14:creationId xmlns:p14="http://schemas.microsoft.com/office/powerpoint/2010/main" val="596090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ECDA9CF9-2323-44A3-9F2C-11BCE5C7EF90}"/>
              </a:ext>
            </a:extLst>
          </p:cNvPr>
          <p:cNvSpPr>
            <a:spLocks noGrp="1"/>
          </p:cNvSpPr>
          <p:nvPr>
            <p:ph type="dt" sz="half" idx="10"/>
          </p:nvPr>
        </p:nvSpPr>
        <p:spPr/>
        <p:txBody>
          <a:bodyPr/>
          <a:lstStyle/>
          <a:p>
            <a:fld id="{3F724E38-97C0-4BB1-B124-A6A7A23001F9}" type="datetimeFigureOut">
              <a:rPr lang="pt-BR" smtClean="0"/>
              <a:t>14/10/2024</a:t>
            </a:fld>
            <a:endParaRPr lang="pt-BR"/>
          </a:p>
        </p:txBody>
      </p:sp>
      <p:sp>
        <p:nvSpPr>
          <p:cNvPr id="3" name="Espaço Reservado para Rodapé 2">
            <a:extLst>
              <a:ext uri="{FF2B5EF4-FFF2-40B4-BE49-F238E27FC236}">
                <a16:creationId xmlns:a16="http://schemas.microsoft.com/office/drawing/2014/main" id="{E6D471AB-E19E-43EF-967A-A3DBD2982583}"/>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CEFE0449-3710-4F9A-B491-BE7EFCE9F0C0}"/>
              </a:ext>
            </a:extLst>
          </p:cNvPr>
          <p:cNvSpPr>
            <a:spLocks noGrp="1"/>
          </p:cNvSpPr>
          <p:nvPr>
            <p:ph type="sldNum" sz="quarter" idx="12"/>
          </p:nvPr>
        </p:nvSpPr>
        <p:spPr/>
        <p:txBody>
          <a:bodyPr/>
          <a:lstStyle/>
          <a:p>
            <a:fld id="{E3446E8F-379D-469F-AD0E-F058D857F51D}" type="slidenum">
              <a:rPr lang="pt-BR" smtClean="0"/>
              <a:t>‹nº›</a:t>
            </a:fld>
            <a:endParaRPr lang="pt-BR"/>
          </a:p>
        </p:txBody>
      </p:sp>
    </p:spTree>
    <p:extLst>
      <p:ext uri="{BB962C8B-B14F-4D97-AF65-F5344CB8AC3E}">
        <p14:creationId xmlns:p14="http://schemas.microsoft.com/office/powerpoint/2010/main" val="1097346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86DCE6-D896-406B-82FF-381F13DC140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67E9C019-21A1-4381-8876-AC953CAFF8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67B845B9-9462-41D9-8250-B0254E7DA9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D8180B80-6DC0-423B-A97E-FD4D7BB7EBD8}"/>
              </a:ext>
            </a:extLst>
          </p:cNvPr>
          <p:cNvSpPr>
            <a:spLocks noGrp="1"/>
          </p:cNvSpPr>
          <p:nvPr>
            <p:ph type="dt" sz="half" idx="10"/>
          </p:nvPr>
        </p:nvSpPr>
        <p:spPr/>
        <p:txBody>
          <a:bodyPr/>
          <a:lstStyle/>
          <a:p>
            <a:fld id="{3F724E38-97C0-4BB1-B124-A6A7A23001F9}" type="datetimeFigureOut">
              <a:rPr lang="pt-BR" smtClean="0"/>
              <a:t>14/10/2024</a:t>
            </a:fld>
            <a:endParaRPr lang="pt-BR"/>
          </a:p>
        </p:txBody>
      </p:sp>
      <p:sp>
        <p:nvSpPr>
          <p:cNvPr id="6" name="Espaço Reservado para Rodapé 5">
            <a:extLst>
              <a:ext uri="{FF2B5EF4-FFF2-40B4-BE49-F238E27FC236}">
                <a16:creationId xmlns:a16="http://schemas.microsoft.com/office/drawing/2014/main" id="{4CDD21E8-F7B2-4B76-8DEE-1813BFF5A3C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9315ABAE-663F-437C-9575-EE4DC09AC51A}"/>
              </a:ext>
            </a:extLst>
          </p:cNvPr>
          <p:cNvSpPr>
            <a:spLocks noGrp="1"/>
          </p:cNvSpPr>
          <p:nvPr>
            <p:ph type="sldNum" sz="quarter" idx="12"/>
          </p:nvPr>
        </p:nvSpPr>
        <p:spPr/>
        <p:txBody>
          <a:bodyPr/>
          <a:lstStyle/>
          <a:p>
            <a:fld id="{E3446E8F-379D-469F-AD0E-F058D857F51D}" type="slidenum">
              <a:rPr lang="pt-BR" smtClean="0"/>
              <a:t>‹nº›</a:t>
            </a:fld>
            <a:endParaRPr lang="pt-BR"/>
          </a:p>
        </p:txBody>
      </p:sp>
    </p:spTree>
    <p:extLst>
      <p:ext uri="{BB962C8B-B14F-4D97-AF65-F5344CB8AC3E}">
        <p14:creationId xmlns:p14="http://schemas.microsoft.com/office/powerpoint/2010/main" val="494235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72BE05-5FC4-4FD0-B014-36511479191F}"/>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1240061F-5FCC-4889-BA8F-0371344382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FF491701-FB0D-4933-A0E9-87DCFF4A63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8CDE315F-2DE7-46EA-8CD5-9F6CD1C69F89}"/>
              </a:ext>
            </a:extLst>
          </p:cNvPr>
          <p:cNvSpPr>
            <a:spLocks noGrp="1"/>
          </p:cNvSpPr>
          <p:nvPr>
            <p:ph type="dt" sz="half" idx="10"/>
          </p:nvPr>
        </p:nvSpPr>
        <p:spPr/>
        <p:txBody>
          <a:bodyPr/>
          <a:lstStyle/>
          <a:p>
            <a:fld id="{3F724E38-97C0-4BB1-B124-A6A7A23001F9}" type="datetimeFigureOut">
              <a:rPr lang="pt-BR" smtClean="0"/>
              <a:t>14/10/2024</a:t>
            </a:fld>
            <a:endParaRPr lang="pt-BR"/>
          </a:p>
        </p:txBody>
      </p:sp>
      <p:sp>
        <p:nvSpPr>
          <p:cNvPr id="6" name="Espaço Reservado para Rodapé 5">
            <a:extLst>
              <a:ext uri="{FF2B5EF4-FFF2-40B4-BE49-F238E27FC236}">
                <a16:creationId xmlns:a16="http://schemas.microsoft.com/office/drawing/2014/main" id="{1DCF2D49-DD4C-4E3B-B06A-CB776EC937E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73A0B66-A77A-4D5F-B1A0-EDF4D9036804}"/>
              </a:ext>
            </a:extLst>
          </p:cNvPr>
          <p:cNvSpPr>
            <a:spLocks noGrp="1"/>
          </p:cNvSpPr>
          <p:nvPr>
            <p:ph type="sldNum" sz="quarter" idx="12"/>
          </p:nvPr>
        </p:nvSpPr>
        <p:spPr/>
        <p:txBody>
          <a:bodyPr/>
          <a:lstStyle/>
          <a:p>
            <a:fld id="{E3446E8F-379D-469F-AD0E-F058D857F51D}" type="slidenum">
              <a:rPr lang="pt-BR" smtClean="0"/>
              <a:t>‹nº›</a:t>
            </a:fld>
            <a:endParaRPr lang="pt-BR"/>
          </a:p>
        </p:txBody>
      </p:sp>
    </p:spTree>
    <p:extLst>
      <p:ext uri="{BB962C8B-B14F-4D97-AF65-F5344CB8AC3E}">
        <p14:creationId xmlns:p14="http://schemas.microsoft.com/office/powerpoint/2010/main" val="1805639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C79819-8A72-40B3-B103-F520D6036922}"/>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650648B6-C30A-49E7-AF32-16E12C2BFBD3}"/>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4407EDB-DBCC-459E-B754-5DC12FEC77B4}"/>
              </a:ext>
            </a:extLst>
          </p:cNvPr>
          <p:cNvSpPr>
            <a:spLocks noGrp="1"/>
          </p:cNvSpPr>
          <p:nvPr>
            <p:ph type="dt" sz="half" idx="10"/>
          </p:nvPr>
        </p:nvSpPr>
        <p:spPr/>
        <p:txBody>
          <a:bodyPr/>
          <a:lstStyle/>
          <a:p>
            <a:fld id="{3F724E38-97C0-4BB1-B124-A6A7A23001F9}" type="datetimeFigureOut">
              <a:rPr lang="pt-BR" smtClean="0"/>
              <a:t>14/10/2024</a:t>
            </a:fld>
            <a:endParaRPr lang="pt-BR"/>
          </a:p>
        </p:txBody>
      </p:sp>
      <p:sp>
        <p:nvSpPr>
          <p:cNvPr id="5" name="Espaço Reservado para Rodapé 4">
            <a:extLst>
              <a:ext uri="{FF2B5EF4-FFF2-40B4-BE49-F238E27FC236}">
                <a16:creationId xmlns:a16="http://schemas.microsoft.com/office/drawing/2014/main" id="{032887B8-575D-4824-A0B7-FCE6A730C7C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E1C0A4A-CEB7-47E6-A909-49534C71B3D1}"/>
              </a:ext>
            </a:extLst>
          </p:cNvPr>
          <p:cNvSpPr>
            <a:spLocks noGrp="1"/>
          </p:cNvSpPr>
          <p:nvPr>
            <p:ph type="sldNum" sz="quarter" idx="12"/>
          </p:nvPr>
        </p:nvSpPr>
        <p:spPr/>
        <p:txBody>
          <a:bodyPr/>
          <a:lstStyle/>
          <a:p>
            <a:fld id="{E3446E8F-379D-469F-AD0E-F058D857F51D}" type="slidenum">
              <a:rPr lang="pt-BR" smtClean="0"/>
              <a:t>‹nº›</a:t>
            </a:fld>
            <a:endParaRPr lang="pt-BR"/>
          </a:p>
        </p:txBody>
      </p:sp>
    </p:spTree>
    <p:extLst>
      <p:ext uri="{BB962C8B-B14F-4D97-AF65-F5344CB8AC3E}">
        <p14:creationId xmlns:p14="http://schemas.microsoft.com/office/powerpoint/2010/main" val="2730885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C8CADD5-06B3-4120-848C-5AA5263E56D5}"/>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8DFFF5B-3412-4EDA-949B-953E1A8928F3}"/>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F1CF84C-4C50-471B-A033-3B93139B43B9}"/>
              </a:ext>
            </a:extLst>
          </p:cNvPr>
          <p:cNvSpPr>
            <a:spLocks noGrp="1"/>
          </p:cNvSpPr>
          <p:nvPr>
            <p:ph type="dt" sz="half" idx="10"/>
          </p:nvPr>
        </p:nvSpPr>
        <p:spPr/>
        <p:txBody>
          <a:bodyPr/>
          <a:lstStyle/>
          <a:p>
            <a:fld id="{3F724E38-97C0-4BB1-B124-A6A7A23001F9}" type="datetimeFigureOut">
              <a:rPr lang="pt-BR" smtClean="0"/>
              <a:t>14/10/2024</a:t>
            </a:fld>
            <a:endParaRPr lang="pt-BR"/>
          </a:p>
        </p:txBody>
      </p:sp>
      <p:sp>
        <p:nvSpPr>
          <p:cNvPr id="5" name="Espaço Reservado para Rodapé 4">
            <a:extLst>
              <a:ext uri="{FF2B5EF4-FFF2-40B4-BE49-F238E27FC236}">
                <a16:creationId xmlns:a16="http://schemas.microsoft.com/office/drawing/2014/main" id="{24F39E37-C933-46BB-BAAF-BA38963C11F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7913207-F800-4467-ABD5-A8D63D19F62E}"/>
              </a:ext>
            </a:extLst>
          </p:cNvPr>
          <p:cNvSpPr>
            <a:spLocks noGrp="1"/>
          </p:cNvSpPr>
          <p:nvPr>
            <p:ph type="sldNum" sz="quarter" idx="12"/>
          </p:nvPr>
        </p:nvSpPr>
        <p:spPr/>
        <p:txBody>
          <a:bodyPr/>
          <a:lstStyle/>
          <a:p>
            <a:fld id="{E3446E8F-379D-469F-AD0E-F058D857F51D}" type="slidenum">
              <a:rPr lang="pt-BR" smtClean="0"/>
              <a:t>‹nº›</a:t>
            </a:fld>
            <a:endParaRPr lang="pt-BR"/>
          </a:p>
        </p:txBody>
      </p:sp>
    </p:spTree>
    <p:extLst>
      <p:ext uri="{BB962C8B-B14F-4D97-AF65-F5344CB8AC3E}">
        <p14:creationId xmlns:p14="http://schemas.microsoft.com/office/powerpoint/2010/main" val="3823571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71BA921-B775-474C-8DAC-666149EAC0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D64324AB-20F0-4198-89E5-3FCCEE8685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5BD1CCA-08E3-4727-8B41-197AB3A1E0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724E38-97C0-4BB1-B124-A6A7A23001F9}" type="datetimeFigureOut">
              <a:rPr lang="pt-BR" smtClean="0"/>
              <a:t>14/10/2024</a:t>
            </a:fld>
            <a:endParaRPr lang="pt-BR"/>
          </a:p>
        </p:txBody>
      </p:sp>
      <p:sp>
        <p:nvSpPr>
          <p:cNvPr id="5" name="Espaço Reservado para Rodapé 4">
            <a:extLst>
              <a:ext uri="{FF2B5EF4-FFF2-40B4-BE49-F238E27FC236}">
                <a16:creationId xmlns:a16="http://schemas.microsoft.com/office/drawing/2014/main" id="{9FA1B5B5-CD47-41AF-AE79-0FC4DE1D56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6123D466-52C9-4254-84D9-198EED777A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446E8F-379D-469F-AD0E-F058D857F51D}" type="slidenum">
              <a:rPr lang="pt-BR" smtClean="0"/>
              <a:t>‹nº›</a:t>
            </a:fld>
            <a:endParaRPr lang="pt-BR"/>
          </a:p>
        </p:txBody>
      </p:sp>
    </p:spTree>
    <p:extLst>
      <p:ext uri="{BB962C8B-B14F-4D97-AF65-F5344CB8AC3E}">
        <p14:creationId xmlns:p14="http://schemas.microsoft.com/office/powerpoint/2010/main" val="1663498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fapes.es.gov.br/Media/fapes/Resolu%C3%A7%C3%B5es/Resolu%C3%A7%C3%A3o%20309-2022%20-%20Itens%20financiaveis%20e%20n%C3%A3o%20financiaveis.pdf"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hyperlink" Target="https://fapes.es.gov.br/Media/fapes/Tutoriais/TUTORIAL%20SIGFAPES%20-%20E-FLOW.pdf" TargetMode="External"/><Relationship Id="rId4" Type="http://schemas.openxmlformats.org/officeDocument/2006/relationships/hyperlink" Target="https://fapes.es.gov.br/Media/fapes/Resolu/Resolu%C3%A7%C3%A3o%20CCAF%20n%C2%BA%20313.2022%20-%20MANUAL%20PCTF%20%20Alterada%20pela%20Resolu%C3%A7%C3%A3o%20CCAF%20n%C2%BA%20341.2024.pdf"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www.tcu.gov.br/"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2.xml.rels><?xml version="1.0" encoding="UTF-8" standalone="yes"?>
<Relationships xmlns="http://schemas.openxmlformats.org/package/2006/relationships"><Relationship Id="rId3" Type="http://schemas.openxmlformats.org/officeDocument/2006/relationships/hyperlink" Target="http://www.tcu.gov.br/"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41.xml.rels><?xml version="1.0" encoding="UTF-8" standalone="yes"?>
<Relationships xmlns="http://schemas.openxmlformats.org/package/2006/relationships"><Relationship Id="rId3" Type="http://schemas.openxmlformats.org/officeDocument/2006/relationships/hyperlink" Target="mailto:prestacao.contas@fapes.es.gov.br"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205B6B-F624-4D35-9505-35098B06CF24}"/>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6CF1F902-F7DA-4EEC-9A95-8694F1B7CA59}"/>
              </a:ext>
            </a:extLst>
          </p:cNvPr>
          <p:cNvSpPr>
            <a:spLocks noGrp="1"/>
          </p:cNvSpPr>
          <p:nvPr>
            <p:ph type="subTitle" idx="1"/>
          </p:nvPr>
        </p:nvSpPr>
        <p:spPr/>
        <p:txBody>
          <a:bodyPr/>
          <a:lstStyle/>
          <a:p>
            <a:endParaRPr lang="pt-BR"/>
          </a:p>
        </p:txBody>
      </p:sp>
      <p:pic>
        <p:nvPicPr>
          <p:cNvPr id="4" name="Imagem 3">
            <a:extLst>
              <a:ext uri="{FF2B5EF4-FFF2-40B4-BE49-F238E27FC236}">
                <a16:creationId xmlns:a16="http://schemas.microsoft.com/office/drawing/2014/main" id="{B32D4440-1C92-46BF-85DB-B6FE72305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110" y="0"/>
            <a:ext cx="12192000" cy="6858000"/>
          </a:xfrm>
          <a:prstGeom prst="rect">
            <a:avLst/>
          </a:prstGeom>
        </p:spPr>
      </p:pic>
      <p:sp>
        <p:nvSpPr>
          <p:cNvPr id="6" name="CaixaDeTexto 5">
            <a:extLst>
              <a:ext uri="{FF2B5EF4-FFF2-40B4-BE49-F238E27FC236}">
                <a16:creationId xmlns:a16="http://schemas.microsoft.com/office/drawing/2014/main" id="{975BA537-58F4-1EB3-6EC8-B439D3A9872B}"/>
              </a:ext>
            </a:extLst>
          </p:cNvPr>
          <p:cNvSpPr txBox="1"/>
          <p:nvPr/>
        </p:nvSpPr>
        <p:spPr>
          <a:xfrm>
            <a:off x="685801" y="620259"/>
            <a:ext cx="9084732" cy="1015663"/>
          </a:xfrm>
          <a:prstGeom prst="rect">
            <a:avLst/>
          </a:prstGeom>
          <a:noFill/>
        </p:spPr>
        <p:txBody>
          <a:bodyPr wrap="square">
            <a:spAutoFit/>
          </a:bodyPr>
          <a:lstStyle/>
          <a:p>
            <a:pPr algn="ctr" eaLnBrk="1" hangingPunct="1">
              <a:defRPr/>
            </a:pPr>
            <a:r>
              <a:rPr lang="pt-BR" altLang="pt-BR" sz="6000" b="1" dirty="0">
                <a:solidFill>
                  <a:schemeClr val="accent1">
                    <a:lumMod val="75000"/>
                  </a:schemeClr>
                </a:solidFill>
                <a:latin typeface="Calibri" panose="020F0502020204030204" pitchFamily="34" charset="0"/>
                <a:cs typeface="Calibri" panose="020F0502020204030204" pitchFamily="34" charset="0"/>
              </a:rPr>
              <a:t>FAPES</a:t>
            </a:r>
          </a:p>
        </p:txBody>
      </p:sp>
      <p:pic>
        <p:nvPicPr>
          <p:cNvPr id="7" name="Imagem 6">
            <a:extLst>
              <a:ext uri="{FF2B5EF4-FFF2-40B4-BE49-F238E27FC236}">
                <a16:creationId xmlns:a16="http://schemas.microsoft.com/office/drawing/2014/main" id="{84161BDB-AE16-9726-77BA-9D6709CDE9A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1259" y="5965507"/>
            <a:ext cx="4342765" cy="570230"/>
          </a:xfrm>
          <a:prstGeom prst="rect">
            <a:avLst/>
          </a:prstGeom>
          <a:noFill/>
          <a:ln>
            <a:noFill/>
          </a:ln>
        </p:spPr>
      </p:pic>
      <p:pic>
        <p:nvPicPr>
          <p:cNvPr id="11" name="Imagem 10">
            <a:extLst>
              <a:ext uri="{FF2B5EF4-FFF2-40B4-BE49-F238E27FC236}">
                <a16:creationId xmlns:a16="http://schemas.microsoft.com/office/drawing/2014/main" id="{930DBD65-A2B1-BA8D-2484-29F34782F67A}"/>
              </a:ext>
            </a:extLst>
          </p:cNvPr>
          <p:cNvPicPr>
            <a:picLocks noChangeAspect="1"/>
          </p:cNvPicPr>
          <p:nvPr/>
        </p:nvPicPr>
        <p:blipFill>
          <a:blip r:embed="rId4"/>
          <a:stretch>
            <a:fillRect/>
          </a:stretch>
        </p:blipFill>
        <p:spPr>
          <a:xfrm>
            <a:off x="-44643" y="0"/>
            <a:ext cx="7278667" cy="6858000"/>
          </a:xfrm>
          <a:prstGeom prst="rect">
            <a:avLst/>
          </a:prstGeom>
        </p:spPr>
      </p:pic>
    </p:spTree>
    <p:extLst>
      <p:ext uri="{BB962C8B-B14F-4D97-AF65-F5344CB8AC3E}">
        <p14:creationId xmlns:p14="http://schemas.microsoft.com/office/powerpoint/2010/main" val="1348762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205B6B-F624-4D35-9505-35098B06CF24}"/>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6CF1F902-F7DA-4EEC-9A95-8694F1B7CA59}"/>
              </a:ext>
            </a:extLst>
          </p:cNvPr>
          <p:cNvSpPr>
            <a:spLocks noGrp="1"/>
          </p:cNvSpPr>
          <p:nvPr>
            <p:ph type="subTitle" idx="1"/>
          </p:nvPr>
        </p:nvSpPr>
        <p:spPr/>
        <p:txBody>
          <a:bodyPr/>
          <a:lstStyle/>
          <a:p>
            <a:endParaRPr lang="pt-BR"/>
          </a:p>
        </p:txBody>
      </p:sp>
      <p:pic>
        <p:nvPicPr>
          <p:cNvPr id="4" name="Imagem 3">
            <a:extLst>
              <a:ext uri="{FF2B5EF4-FFF2-40B4-BE49-F238E27FC236}">
                <a16:creationId xmlns:a16="http://schemas.microsoft.com/office/drawing/2014/main" id="{B32D4440-1C92-46BF-85DB-B6FE72305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110" y="0"/>
            <a:ext cx="12192000" cy="6858000"/>
          </a:xfrm>
          <a:prstGeom prst="rect">
            <a:avLst/>
          </a:prstGeom>
        </p:spPr>
      </p:pic>
      <p:sp>
        <p:nvSpPr>
          <p:cNvPr id="6" name="CaixaDeTexto 5">
            <a:extLst>
              <a:ext uri="{FF2B5EF4-FFF2-40B4-BE49-F238E27FC236}">
                <a16:creationId xmlns:a16="http://schemas.microsoft.com/office/drawing/2014/main" id="{1495DC4D-A507-3999-EFAB-462BFC55E0C4}"/>
              </a:ext>
            </a:extLst>
          </p:cNvPr>
          <p:cNvSpPr txBox="1"/>
          <p:nvPr/>
        </p:nvSpPr>
        <p:spPr>
          <a:xfrm>
            <a:off x="660397" y="1170132"/>
            <a:ext cx="9144000" cy="3539430"/>
          </a:xfrm>
          <a:prstGeom prst="rect">
            <a:avLst/>
          </a:prstGeom>
          <a:noFill/>
        </p:spPr>
        <p:txBody>
          <a:bodyPr wrap="square" rtlCol="0">
            <a:spAutoFit/>
          </a:bodyPr>
          <a:lstStyle/>
          <a:p>
            <a:r>
              <a:rPr lang="pt-BR" sz="2400" b="1" dirty="0">
                <a:solidFill>
                  <a:schemeClr val="accent1">
                    <a:lumMod val="75000"/>
                  </a:schemeClr>
                </a:solidFill>
                <a:latin typeface="Calibri" panose="020F0502020204030204" pitchFamily="34" charset="0"/>
                <a:cs typeface="Calibri" panose="020F0502020204030204" pitchFamily="34" charset="0"/>
              </a:rPr>
              <a:t>BANESTES (https://www.banestes.com.br/seguranca/index.html): </a:t>
            </a:r>
          </a:p>
          <a:p>
            <a:pPr algn="just"/>
            <a:r>
              <a:rPr lang="pt-BR" sz="2000" dirty="0">
                <a:solidFill>
                  <a:schemeClr val="accent1">
                    <a:lumMod val="75000"/>
                  </a:schemeClr>
                </a:solidFill>
                <a:latin typeface="Calibri" panose="020F0502020204030204" pitchFamily="34" charset="0"/>
                <a:cs typeface="Calibri" panose="020F0502020204030204" pitchFamily="34" charset="0"/>
              </a:rPr>
              <a:t>Fique atento! Não forneça informações sigilosas, como senhas, contrassenhas, códigos de acesso ou </a:t>
            </a:r>
            <a:r>
              <a:rPr lang="pt-BR" sz="2000" dirty="0" err="1">
                <a:solidFill>
                  <a:schemeClr val="accent1">
                    <a:lumMod val="75000"/>
                  </a:schemeClr>
                </a:solidFill>
                <a:latin typeface="Calibri" panose="020F0502020204030204" pitchFamily="34" charset="0"/>
                <a:cs typeface="Calibri" panose="020F0502020204030204" pitchFamily="34" charset="0"/>
              </a:rPr>
              <a:t>BToken</a:t>
            </a:r>
            <a:r>
              <a:rPr lang="pt-BR" sz="2000" dirty="0">
                <a:solidFill>
                  <a:schemeClr val="accent1">
                    <a:lumMod val="75000"/>
                  </a:schemeClr>
                </a:solidFill>
                <a:latin typeface="Calibri" panose="020F0502020204030204" pitchFamily="34" charset="0"/>
                <a:cs typeface="Calibri" panose="020F0502020204030204" pitchFamily="34" charset="0"/>
              </a:rPr>
              <a:t>. O Banestes não solicita atualização de segurança e não efetua recolhimento de cartões ou dispositivos de clientes. Em caso de suspeitas, entre em contato com a Central de Atendimento do Banestes (0800 645 2030).</a:t>
            </a:r>
          </a:p>
          <a:p>
            <a:pPr algn="just"/>
            <a:r>
              <a:rPr lang="pt-BR" sz="2000" dirty="0">
                <a:solidFill>
                  <a:schemeClr val="accent1">
                    <a:lumMod val="75000"/>
                  </a:schemeClr>
                </a:solidFill>
                <a:latin typeface="Calibri" panose="020F0502020204030204" pitchFamily="34" charset="0"/>
                <a:cs typeface="Calibri" panose="020F0502020204030204" pitchFamily="34" charset="0"/>
              </a:rPr>
              <a:t>O Banestes não entra em contato pedindo informações confidenciais como senhas, nem solicita download ou atualização de segurança do Internet Banking ou do App Banestes.</a:t>
            </a:r>
          </a:p>
          <a:p>
            <a:r>
              <a:rPr lang="pt-BR" sz="2000" dirty="0">
                <a:solidFill>
                  <a:schemeClr val="accent1">
                    <a:lumMod val="75000"/>
                  </a:schemeClr>
                </a:solidFill>
                <a:latin typeface="Calibri" panose="020F0502020204030204" pitchFamily="34" charset="0"/>
                <a:cs typeface="Calibri" panose="020F0502020204030204" pitchFamily="34" charset="0"/>
              </a:rPr>
              <a:t>As atualizações de segurança em nossos canais são sempre feitas de forma silenciosa e automática, sem a necessidade de nenhum comando manual.</a:t>
            </a:r>
          </a:p>
          <a:p>
            <a:pPr algn="just"/>
            <a:endParaRPr lang="pt-BR" sz="2000" dirty="0">
              <a:solidFill>
                <a:schemeClr val="accent1">
                  <a:lumMod val="75000"/>
                </a:schemeClr>
              </a:solidFill>
              <a:latin typeface="Calibri" panose="020F0502020204030204" pitchFamily="34" charset="0"/>
              <a:cs typeface="Calibri" panose="020F0502020204030204" pitchFamily="34" charset="0"/>
            </a:endParaRPr>
          </a:p>
        </p:txBody>
      </p:sp>
      <p:sp>
        <p:nvSpPr>
          <p:cNvPr id="7" name="CaixaDeTexto 6">
            <a:extLst>
              <a:ext uri="{FF2B5EF4-FFF2-40B4-BE49-F238E27FC236}">
                <a16:creationId xmlns:a16="http://schemas.microsoft.com/office/drawing/2014/main" id="{E18014EC-F42C-F266-9338-ED50556B3D6D}"/>
              </a:ext>
            </a:extLst>
          </p:cNvPr>
          <p:cNvSpPr txBox="1"/>
          <p:nvPr/>
        </p:nvSpPr>
        <p:spPr>
          <a:xfrm>
            <a:off x="2491290" y="4288304"/>
            <a:ext cx="9143999" cy="2246769"/>
          </a:xfrm>
          <a:prstGeom prst="rect">
            <a:avLst/>
          </a:prstGeom>
          <a:noFill/>
        </p:spPr>
        <p:txBody>
          <a:bodyPr wrap="square" rtlCol="0">
            <a:spAutoFit/>
          </a:bodyPr>
          <a:lstStyle/>
          <a:p>
            <a:pPr marL="342900" indent="-342900">
              <a:buFontTx/>
              <a:buChar char="-"/>
            </a:pPr>
            <a:r>
              <a:rPr lang="pt-BR" sz="2000" b="1" dirty="0">
                <a:solidFill>
                  <a:schemeClr val="accent1">
                    <a:lumMod val="75000"/>
                  </a:schemeClr>
                </a:solidFill>
                <a:latin typeface="Calibri" panose="020F0502020204030204" pitchFamily="34" charset="0"/>
                <a:cs typeface="Calibri" panose="020F0502020204030204" pitchFamily="34" charset="0"/>
              </a:rPr>
              <a:t>O cartão é de uso pessoal, não forneça a nenhuma outra pessoa;</a:t>
            </a:r>
          </a:p>
          <a:p>
            <a:pPr marL="342900" indent="-342900">
              <a:buFontTx/>
              <a:buChar char="-"/>
            </a:pPr>
            <a:r>
              <a:rPr lang="pt-BR" sz="2000" b="1" dirty="0">
                <a:solidFill>
                  <a:schemeClr val="accent1">
                    <a:lumMod val="75000"/>
                  </a:schemeClr>
                </a:solidFill>
                <a:latin typeface="Calibri" panose="020F0502020204030204" pitchFamily="34" charset="0"/>
                <a:cs typeface="Calibri" panose="020F0502020204030204" pitchFamily="34" charset="0"/>
              </a:rPr>
              <a:t>Ative o modo de “Aviso de Movimentação de Conta no Celular”;</a:t>
            </a:r>
          </a:p>
          <a:p>
            <a:pPr marL="342900" indent="-342900">
              <a:buFontTx/>
              <a:buChar char="-"/>
            </a:pPr>
            <a:r>
              <a:rPr lang="pt-BR" sz="2000" b="1" dirty="0">
                <a:solidFill>
                  <a:schemeClr val="accent1">
                    <a:lumMod val="75000"/>
                  </a:schemeClr>
                </a:solidFill>
                <a:latin typeface="Calibri" panose="020F0502020204030204" pitchFamily="34" charset="0"/>
                <a:cs typeface="Calibri" panose="020F0502020204030204" pitchFamily="34" charset="0"/>
              </a:rPr>
              <a:t>Ative o extrato da eletrônico com envio mensal;</a:t>
            </a:r>
          </a:p>
          <a:p>
            <a:pPr marL="342900" indent="-342900">
              <a:buFontTx/>
              <a:buChar char="-"/>
            </a:pPr>
            <a:r>
              <a:rPr lang="pt-BR" sz="2000" b="1" dirty="0">
                <a:solidFill>
                  <a:schemeClr val="accent1">
                    <a:lumMod val="75000"/>
                  </a:schemeClr>
                </a:solidFill>
                <a:latin typeface="Calibri" panose="020F0502020204030204" pitchFamily="34" charset="0"/>
                <a:cs typeface="Calibri" panose="020F0502020204030204" pitchFamily="34" charset="0"/>
              </a:rPr>
              <a:t>Ative o </a:t>
            </a:r>
            <a:r>
              <a:rPr lang="pt-BR" sz="2000" b="1" dirty="0" err="1">
                <a:solidFill>
                  <a:schemeClr val="accent1">
                    <a:lumMod val="75000"/>
                  </a:schemeClr>
                </a:solidFill>
                <a:latin typeface="Calibri" panose="020F0502020204030204" pitchFamily="34" charset="0"/>
                <a:cs typeface="Calibri" panose="020F0502020204030204" pitchFamily="34" charset="0"/>
              </a:rPr>
              <a:t>Btoken</a:t>
            </a:r>
            <a:r>
              <a:rPr lang="pt-BR" sz="2000" b="1" dirty="0">
                <a:solidFill>
                  <a:schemeClr val="accent1">
                    <a:lumMod val="75000"/>
                  </a:schemeClr>
                </a:solidFill>
                <a:latin typeface="Calibri" panose="020F0502020204030204" pitchFamily="34" charset="0"/>
                <a:cs typeface="Calibri" panose="020F0502020204030204" pitchFamily="34" charset="0"/>
              </a:rPr>
              <a:t>;</a:t>
            </a:r>
          </a:p>
          <a:p>
            <a:pPr marL="342900" indent="-342900">
              <a:buFontTx/>
              <a:buChar char="-"/>
            </a:pPr>
            <a:r>
              <a:rPr lang="pt-BR" sz="2000" b="1" dirty="0">
                <a:solidFill>
                  <a:schemeClr val="accent1">
                    <a:lumMod val="75000"/>
                  </a:schemeClr>
                </a:solidFill>
                <a:latin typeface="Calibri" panose="020F0502020204030204" pitchFamily="34" charset="0"/>
                <a:cs typeface="Calibri" panose="020F0502020204030204" pitchFamily="34" charset="0"/>
              </a:rPr>
              <a:t>Consulte os extratos periodicamente;</a:t>
            </a:r>
          </a:p>
          <a:p>
            <a:pPr marL="342900" indent="-342900">
              <a:buFontTx/>
              <a:buChar char="-"/>
            </a:pPr>
            <a:r>
              <a:rPr lang="pt-BR" sz="2000" b="1" dirty="0">
                <a:solidFill>
                  <a:schemeClr val="accent1">
                    <a:lumMod val="75000"/>
                  </a:schemeClr>
                </a:solidFill>
                <a:latin typeface="Calibri" panose="020F0502020204030204" pitchFamily="34" charset="0"/>
                <a:cs typeface="Calibri" panose="020F0502020204030204" pitchFamily="34" charset="0"/>
              </a:rPr>
              <a:t>Utilize um computador confiável;</a:t>
            </a:r>
          </a:p>
          <a:p>
            <a:pPr marL="342900" indent="-342900">
              <a:buFontTx/>
              <a:buChar char="-"/>
            </a:pPr>
            <a:r>
              <a:rPr lang="pt-BR" sz="2000" b="1" dirty="0">
                <a:solidFill>
                  <a:schemeClr val="accent1">
                    <a:lumMod val="75000"/>
                  </a:schemeClr>
                </a:solidFill>
                <a:latin typeface="Calibri" panose="020F0502020204030204" pitchFamily="34" charset="0"/>
                <a:cs typeface="Calibri" panose="020F0502020204030204" pitchFamily="34" charset="0"/>
              </a:rPr>
              <a:t>Cuidado com as armadilhas digitais e as armadilhas do SPAM.</a:t>
            </a:r>
          </a:p>
        </p:txBody>
      </p:sp>
      <p:sp>
        <p:nvSpPr>
          <p:cNvPr id="9" name="Título 1">
            <a:extLst>
              <a:ext uri="{FF2B5EF4-FFF2-40B4-BE49-F238E27FC236}">
                <a16:creationId xmlns:a16="http://schemas.microsoft.com/office/drawing/2014/main" id="{069F6955-953B-4F4F-A3E5-43B9D8F9B573}"/>
              </a:ext>
            </a:extLst>
          </p:cNvPr>
          <p:cNvSpPr txBox="1">
            <a:spLocks/>
          </p:cNvSpPr>
          <p:nvPr/>
        </p:nvSpPr>
        <p:spPr>
          <a:xfrm>
            <a:off x="327022" y="683074"/>
            <a:ext cx="9810750" cy="480131"/>
          </a:xfrm>
          <a:prstGeom prst="rect">
            <a:avLst/>
          </a:prstGeom>
          <a:solidFill>
            <a:schemeClr val="bg1">
              <a:lumMod val="95000"/>
            </a:schemeClr>
          </a:solidFill>
          <a:ln w="9525" cap="flat" cmpd="sng" algn="ctr">
            <a:noFill/>
            <a:prstDash val="solid"/>
            <a:miter lim="800000"/>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342900" indent="-342900" algn="r">
              <a:defRPr/>
            </a:pPr>
            <a:r>
              <a:rPr lang="pt-BR" sz="2800" b="1" dirty="0">
                <a:solidFill>
                  <a:schemeClr val="accent1">
                    <a:lumMod val="75000"/>
                  </a:schemeClr>
                </a:solidFill>
                <a:latin typeface="Calibri" panose="020F0502020204030204" pitchFamily="34" charset="0"/>
                <a:cs typeface="Calibri" panose="020F0502020204030204" pitchFamily="34" charset="0"/>
              </a:rPr>
              <a:t>PREVENÇÃO A GOLPES</a:t>
            </a:r>
            <a:endParaRPr lang="pt-BR" sz="2000" b="1" dirty="0">
              <a:solidFill>
                <a:schemeClr val="accent1">
                  <a:lumMod val="75000"/>
                </a:schemeClr>
              </a:solidFill>
            </a:endParaRPr>
          </a:p>
        </p:txBody>
      </p:sp>
      <p:pic>
        <p:nvPicPr>
          <p:cNvPr id="12" name="Picture 4" descr="Downloads Banestes">
            <a:extLst>
              <a:ext uri="{FF2B5EF4-FFF2-40B4-BE49-F238E27FC236}">
                <a16:creationId xmlns:a16="http://schemas.microsoft.com/office/drawing/2014/main" id="{E5DBE30E-528A-4635-AD72-F084D8FD60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695" t="22429" r="11281" b="27273"/>
          <a:stretch/>
        </p:blipFill>
        <p:spPr bwMode="auto">
          <a:xfrm>
            <a:off x="0" y="5126188"/>
            <a:ext cx="2353180" cy="843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7236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down)">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wipe(down)">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wipe(down)">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wipe(down)">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wipe(down)">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wipe(down)">
                                      <p:cBhvr>
                                        <p:cTn id="37" dur="500"/>
                                        <p:tgtEl>
                                          <p:spTgt spid="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wipe(down)">
                                      <p:cBhvr>
                                        <p:cTn id="42"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205B6B-F624-4D35-9505-35098B06CF24}"/>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6CF1F902-F7DA-4EEC-9A95-8694F1B7CA59}"/>
              </a:ext>
            </a:extLst>
          </p:cNvPr>
          <p:cNvSpPr>
            <a:spLocks noGrp="1"/>
          </p:cNvSpPr>
          <p:nvPr>
            <p:ph type="subTitle" idx="1"/>
          </p:nvPr>
        </p:nvSpPr>
        <p:spPr/>
        <p:txBody>
          <a:bodyPr/>
          <a:lstStyle/>
          <a:p>
            <a:endParaRPr lang="pt-BR"/>
          </a:p>
        </p:txBody>
      </p:sp>
      <p:pic>
        <p:nvPicPr>
          <p:cNvPr id="4" name="Imagem 3">
            <a:extLst>
              <a:ext uri="{FF2B5EF4-FFF2-40B4-BE49-F238E27FC236}">
                <a16:creationId xmlns:a16="http://schemas.microsoft.com/office/drawing/2014/main" id="{B32D4440-1C92-46BF-85DB-B6FE72305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CaixaDeTexto 15">
            <a:extLst>
              <a:ext uri="{FF2B5EF4-FFF2-40B4-BE49-F238E27FC236}">
                <a16:creationId xmlns:a16="http://schemas.microsoft.com/office/drawing/2014/main" id="{8D2D6C1A-B468-A458-2B6C-44DA629F54DC}"/>
              </a:ext>
            </a:extLst>
          </p:cNvPr>
          <p:cNvSpPr txBox="1"/>
          <p:nvPr/>
        </p:nvSpPr>
        <p:spPr>
          <a:xfrm>
            <a:off x="660399" y="1600200"/>
            <a:ext cx="8894234" cy="3385542"/>
          </a:xfrm>
          <a:prstGeom prst="rect">
            <a:avLst/>
          </a:prstGeom>
          <a:noFill/>
        </p:spPr>
        <p:txBody>
          <a:bodyPr wrap="square" rtlCol="0">
            <a:spAutoFit/>
          </a:bodyPr>
          <a:lstStyle/>
          <a:p>
            <a:pPr algn="just"/>
            <a:r>
              <a:rPr lang="pt-BR" b="1" dirty="0">
                <a:solidFill>
                  <a:schemeClr val="accent1">
                    <a:lumMod val="75000"/>
                  </a:schemeClr>
                </a:solidFill>
                <a:latin typeface="Calibri" panose="020F0502020204030204" pitchFamily="34" charset="0"/>
                <a:cs typeface="Calibri" panose="020F0502020204030204" pitchFamily="34" charset="0"/>
              </a:rPr>
              <a:t>RESOLUÇÃO Nº 309 – ITENS FINANCIÁVEIS E NÃO FINANCIÁVEIS</a:t>
            </a:r>
          </a:p>
          <a:p>
            <a:pPr algn="just"/>
            <a:r>
              <a:rPr lang="pt-BR" sz="1400" b="1" dirty="0">
                <a:solidFill>
                  <a:schemeClr val="accent1">
                    <a:lumMod val="75000"/>
                  </a:schemeClr>
                </a:solidFill>
                <a:latin typeface="Calibri" panose="020F0502020204030204" pitchFamily="34" charset="0"/>
                <a:cs typeface="Calibri" panose="020F0502020204030204" pitchFamily="34" charset="0"/>
                <a:hlinkClick r:id="rId3"/>
              </a:rPr>
              <a:t>https://fapes.es.gov.br/Media/fapes/Resolu%C3%A7%C3%B5es/Resolu%C3%A7%C3%A3o%20309-2022%20-%20Itens%20financiaveis%20e%20n%C3%A3o%20financiaveis.pdf</a:t>
            </a:r>
            <a:endParaRPr lang="pt-BR" sz="1400" b="1" dirty="0">
              <a:solidFill>
                <a:schemeClr val="accent1">
                  <a:lumMod val="75000"/>
                </a:schemeClr>
              </a:solidFill>
              <a:latin typeface="Calibri" panose="020F0502020204030204" pitchFamily="34" charset="0"/>
              <a:cs typeface="Calibri" panose="020F0502020204030204" pitchFamily="34" charset="0"/>
            </a:endParaRPr>
          </a:p>
          <a:p>
            <a:pPr algn="just"/>
            <a:endParaRPr lang="pt-BR" b="1" dirty="0">
              <a:solidFill>
                <a:schemeClr val="accent1">
                  <a:lumMod val="75000"/>
                </a:schemeClr>
              </a:solidFill>
              <a:latin typeface="Calibri" panose="020F0502020204030204" pitchFamily="34" charset="0"/>
              <a:cs typeface="Calibri" panose="020F0502020204030204" pitchFamily="34" charset="0"/>
            </a:endParaRPr>
          </a:p>
          <a:p>
            <a:pPr algn="just"/>
            <a:r>
              <a:rPr lang="pt-BR" b="1" dirty="0">
                <a:solidFill>
                  <a:schemeClr val="accent1">
                    <a:lumMod val="75000"/>
                  </a:schemeClr>
                </a:solidFill>
                <a:latin typeface="Calibri" panose="020F0502020204030204" pitchFamily="34" charset="0"/>
                <a:cs typeface="Calibri" panose="020F0502020204030204" pitchFamily="34" charset="0"/>
              </a:rPr>
              <a:t>RESOLUÇÃO Nº 313 – MANUAL DE PRESTAÇÃO DE CONTAS</a:t>
            </a:r>
          </a:p>
          <a:p>
            <a:pPr algn="just"/>
            <a:r>
              <a:rPr lang="pt-BR" sz="1400" b="1" dirty="0">
                <a:solidFill>
                  <a:schemeClr val="accent1">
                    <a:lumMod val="75000"/>
                  </a:schemeClr>
                </a:solidFill>
                <a:latin typeface="Calibri" panose="020F0502020204030204" pitchFamily="34" charset="0"/>
                <a:cs typeface="Calibri" panose="020F0502020204030204" pitchFamily="34" charset="0"/>
                <a:hlinkClick r:id="rId4"/>
              </a:rPr>
              <a:t>https://fapes.es.gov.br/Media/fapes/Resolu/Resolu%C3%A7%C3%A3o%20CCAF%20n%C2%BA%20313.2022%20-%20MANUAL%20PCTF%20%20Alterada%20pela%20Resolu%C3%A7%C3%A3o%20CCAF%20n%C2%BA%20341.2024.pdf</a:t>
            </a:r>
            <a:r>
              <a:rPr lang="pt-BR" sz="1400" b="1" dirty="0">
                <a:solidFill>
                  <a:schemeClr val="accent1">
                    <a:lumMod val="75000"/>
                  </a:schemeClr>
                </a:solidFill>
                <a:latin typeface="Calibri" panose="020F0502020204030204" pitchFamily="34" charset="0"/>
                <a:cs typeface="Calibri" panose="020F0502020204030204" pitchFamily="34" charset="0"/>
              </a:rPr>
              <a:t> </a:t>
            </a:r>
          </a:p>
          <a:p>
            <a:pPr algn="just"/>
            <a:endParaRPr lang="pt-BR" b="1" dirty="0">
              <a:solidFill>
                <a:schemeClr val="accent1">
                  <a:lumMod val="75000"/>
                </a:schemeClr>
              </a:solidFill>
              <a:latin typeface="Calibri" panose="020F0502020204030204" pitchFamily="34" charset="0"/>
              <a:cs typeface="Calibri" panose="020F0502020204030204" pitchFamily="34" charset="0"/>
            </a:endParaRPr>
          </a:p>
          <a:p>
            <a:pPr algn="just"/>
            <a:r>
              <a:rPr lang="pt-BR" b="1" dirty="0">
                <a:solidFill>
                  <a:schemeClr val="accent1">
                    <a:lumMod val="75000"/>
                  </a:schemeClr>
                </a:solidFill>
                <a:latin typeface="Calibri" panose="020F0502020204030204" pitchFamily="34" charset="0"/>
                <a:cs typeface="Calibri" panose="020F0502020204030204" pitchFamily="34" charset="0"/>
              </a:rPr>
              <a:t>EDITAL/DEMANDA INDUZIDA</a:t>
            </a:r>
          </a:p>
          <a:p>
            <a:pPr algn="just"/>
            <a:endParaRPr lang="pt-BR" b="1" dirty="0">
              <a:solidFill>
                <a:schemeClr val="accent1">
                  <a:lumMod val="75000"/>
                </a:schemeClr>
              </a:solidFill>
              <a:latin typeface="Calibri" panose="020F0502020204030204" pitchFamily="34" charset="0"/>
              <a:cs typeface="Calibri" panose="020F0502020204030204" pitchFamily="34" charset="0"/>
            </a:endParaRPr>
          </a:p>
          <a:p>
            <a:pPr algn="just"/>
            <a:r>
              <a:rPr lang="pt-BR" b="1" dirty="0">
                <a:solidFill>
                  <a:schemeClr val="accent1">
                    <a:lumMod val="75000"/>
                  </a:schemeClr>
                </a:solidFill>
                <a:latin typeface="Calibri" panose="020F0502020204030204" pitchFamily="34" charset="0"/>
                <a:cs typeface="Calibri" panose="020F0502020204030204" pitchFamily="34" charset="0"/>
              </a:rPr>
              <a:t>TUTORIAL SIGFAPES</a:t>
            </a:r>
          </a:p>
          <a:p>
            <a:pPr algn="just"/>
            <a:r>
              <a:rPr lang="pt-BR" sz="1400" dirty="0">
                <a:solidFill>
                  <a:schemeClr val="accent1">
                    <a:lumMod val="75000"/>
                  </a:schemeClr>
                </a:solidFill>
                <a:latin typeface="Calibri" panose="020F0502020204030204" pitchFamily="34" charset="0"/>
                <a:cs typeface="Calibri" panose="020F0502020204030204" pitchFamily="34" charset="0"/>
                <a:hlinkClick r:id="rId5"/>
              </a:rPr>
              <a:t>https://fapes.es.gov.br/Media/fapes/Tutoriais/TUTORIAL%20SIGFAPES%20-%20E-FLOW.pdf</a:t>
            </a:r>
            <a:r>
              <a:rPr lang="pt-BR" sz="1400" dirty="0">
                <a:solidFill>
                  <a:schemeClr val="accent1">
                    <a:lumMod val="75000"/>
                  </a:schemeClr>
                </a:solidFill>
                <a:latin typeface="Calibri" panose="020F0502020204030204" pitchFamily="34" charset="0"/>
                <a:cs typeface="Calibri" panose="020F0502020204030204" pitchFamily="34" charset="0"/>
              </a:rPr>
              <a:t> </a:t>
            </a:r>
          </a:p>
        </p:txBody>
      </p:sp>
      <p:sp>
        <p:nvSpPr>
          <p:cNvPr id="9" name="Título 1">
            <a:extLst>
              <a:ext uri="{FF2B5EF4-FFF2-40B4-BE49-F238E27FC236}">
                <a16:creationId xmlns:a16="http://schemas.microsoft.com/office/drawing/2014/main" id="{8EC8163B-51AD-4342-953B-830D77B3B27E}"/>
              </a:ext>
            </a:extLst>
          </p:cNvPr>
          <p:cNvSpPr txBox="1">
            <a:spLocks/>
          </p:cNvSpPr>
          <p:nvPr/>
        </p:nvSpPr>
        <p:spPr>
          <a:xfrm>
            <a:off x="202141" y="673940"/>
            <a:ext cx="9810750" cy="480131"/>
          </a:xfrm>
          <a:prstGeom prst="rect">
            <a:avLst/>
          </a:prstGeom>
          <a:solidFill>
            <a:schemeClr val="bg1">
              <a:lumMod val="95000"/>
            </a:schemeClr>
          </a:solidFill>
          <a:ln w="9525" cap="flat" cmpd="sng" algn="ctr">
            <a:noFill/>
            <a:prstDash val="solid"/>
            <a:miter lim="800000"/>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342900" indent="-342900" algn="r">
              <a:defRPr/>
            </a:pPr>
            <a:r>
              <a:rPr lang="pt-BR" sz="2800" b="1" dirty="0">
                <a:solidFill>
                  <a:schemeClr val="accent1">
                    <a:lumMod val="75000"/>
                  </a:schemeClr>
                </a:solidFill>
                <a:latin typeface="Calibri" panose="020F0502020204030204" pitchFamily="34" charset="0"/>
                <a:cs typeface="Calibri" panose="020F0502020204030204" pitchFamily="34" charset="0"/>
              </a:rPr>
              <a:t>RESOLUÇÕES</a:t>
            </a:r>
            <a:r>
              <a:rPr lang="pt-BR" sz="2800" b="1" dirty="0">
                <a:solidFill>
                  <a:schemeClr val="accent1">
                    <a:lumMod val="75000"/>
                  </a:schemeClr>
                </a:solidFill>
              </a:rPr>
              <a:t>...</a:t>
            </a:r>
            <a:endParaRPr lang="pt-BR" sz="2000" b="1" dirty="0">
              <a:solidFill>
                <a:schemeClr val="accent1">
                  <a:lumMod val="75000"/>
                </a:schemeClr>
              </a:solidFill>
            </a:endParaRPr>
          </a:p>
        </p:txBody>
      </p:sp>
    </p:spTree>
    <p:extLst>
      <p:ext uri="{BB962C8B-B14F-4D97-AF65-F5344CB8AC3E}">
        <p14:creationId xmlns:p14="http://schemas.microsoft.com/office/powerpoint/2010/main" val="4205072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7" dur="500"/>
                                        <p:tgtEl>
                                          <p:spTgt spid="16">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6">
                                            <p:txEl>
                                              <p:pRg st="1" end="1"/>
                                            </p:txEl>
                                          </p:spTgt>
                                        </p:tgtEl>
                                        <p:attrNameLst>
                                          <p:attrName>style.visibility</p:attrName>
                                        </p:attrNameLst>
                                      </p:cBhvr>
                                      <p:to>
                                        <p:strVal val="visible"/>
                                      </p:to>
                                    </p:set>
                                    <p:animEffect transition="in" filter="randombar(horizontal)">
                                      <p:cBhvr>
                                        <p:cTn id="10" dur="500"/>
                                        <p:tgtEl>
                                          <p:spTgt spid="16">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16">
                                            <p:txEl>
                                              <p:pRg st="3" end="3"/>
                                            </p:txEl>
                                          </p:spTgt>
                                        </p:tgtEl>
                                        <p:attrNameLst>
                                          <p:attrName>style.visibility</p:attrName>
                                        </p:attrNameLst>
                                      </p:cBhvr>
                                      <p:to>
                                        <p:strVal val="visible"/>
                                      </p:to>
                                    </p:set>
                                    <p:animEffect transition="in" filter="randombar(horizontal)">
                                      <p:cBhvr>
                                        <p:cTn id="13" dur="500"/>
                                        <p:tgtEl>
                                          <p:spTgt spid="16">
                                            <p:txEl>
                                              <p:pRg st="3" end="3"/>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16">
                                            <p:txEl>
                                              <p:pRg st="4" end="4"/>
                                            </p:txEl>
                                          </p:spTgt>
                                        </p:tgtEl>
                                        <p:attrNameLst>
                                          <p:attrName>style.visibility</p:attrName>
                                        </p:attrNameLst>
                                      </p:cBhvr>
                                      <p:to>
                                        <p:strVal val="visible"/>
                                      </p:to>
                                    </p:set>
                                    <p:animEffect transition="in" filter="randombar(horizontal)">
                                      <p:cBhvr>
                                        <p:cTn id="16" dur="500"/>
                                        <p:tgtEl>
                                          <p:spTgt spid="16">
                                            <p:txEl>
                                              <p:pRg st="4" end="4"/>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16">
                                            <p:txEl>
                                              <p:pRg st="6" end="6"/>
                                            </p:txEl>
                                          </p:spTgt>
                                        </p:tgtEl>
                                        <p:attrNameLst>
                                          <p:attrName>style.visibility</p:attrName>
                                        </p:attrNameLst>
                                      </p:cBhvr>
                                      <p:to>
                                        <p:strVal val="visible"/>
                                      </p:to>
                                    </p:set>
                                    <p:animEffect transition="in" filter="randombar(horizontal)">
                                      <p:cBhvr>
                                        <p:cTn id="19" dur="500"/>
                                        <p:tgtEl>
                                          <p:spTgt spid="16">
                                            <p:txEl>
                                              <p:pRg st="6" end="6"/>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16">
                                            <p:txEl>
                                              <p:pRg st="8" end="8"/>
                                            </p:txEl>
                                          </p:spTgt>
                                        </p:tgtEl>
                                        <p:attrNameLst>
                                          <p:attrName>style.visibility</p:attrName>
                                        </p:attrNameLst>
                                      </p:cBhvr>
                                      <p:to>
                                        <p:strVal val="visible"/>
                                      </p:to>
                                    </p:set>
                                    <p:animEffect transition="in" filter="randombar(horizontal)">
                                      <p:cBhvr>
                                        <p:cTn id="22" dur="500"/>
                                        <p:tgtEl>
                                          <p:spTgt spid="16">
                                            <p:txEl>
                                              <p:pRg st="8" end="8"/>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16">
                                            <p:txEl>
                                              <p:pRg st="9" end="9"/>
                                            </p:txEl>
                                          </p:spTgt>
                                        </p:tgtEl>
                                        <p:attrNameLst>
                                          <p:attrName>style.visibility</p:attrName>
                                        </p:attrNameLst>
                                      </p:cBhvr>
                                      <p:to>
                                        <p:strVal val="visible"/>
                                      </p:to>
                                    </p:set>
                                    <p:animEffect transition="in" filter="randombar(horizontal)">
                                      <p:cBhvr>
                                        <p:cTn id="25" dur="500"/>
                                        <p:tgtEl>
                                          <p:spTgt spid="1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205B6B-F624-4D35-9505-35098B06CF24}"/>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6CF1F902-F7DA-4EEC-9A95-8694F1B7CA59}"/>
              </a:ext>
            </a:extLst>
          </p:cNvPr>
          <p:cNvSpPr>
            <a:spLocks noGrp="1"/>
          </p:cNvSpPr>
          <p:nvPr>
            <p:ph type="subTitle" idx="1"/>
          </p:nvPr>
        </p:nvSpPr>
        <p:spPr/>
        <p:txBody>
          <a:bodyPr/>
          <a:lstStyle/>
          <a:p>
            <a:endParaRPr lang="pt-BR"/>
          </a:p>
        </p:txBody>
      </p:sp>
      <p:pic>
        <p:nvPicPr>
          <p:cNvPr id="4" name="Imagem 3">
            <a:extLst>
              <a:ext uri="{FF2B5EF4-FFF2-40B4-BE49-F238E27FC236}">
                <a16:creationId xmlns:a16="http://schemas.microsoft.com/office/drawing/2014/main" id="{B32D4440-1C92-46BF-85DB-B6FE72305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CaixaDeTexto 15">
            <a:extLst>
              <a:ext uri="{FF2B5EF4-FFF2-40B4-BE49-F238E27FC236}">
                <a16:creationId xmlns:a16="http://schemas.microsoft.com/office/drawing/2014/main" id="{8D2D6C1A-B468-A458-2B6C-44DA629F54DC}"/>
              </a:ext>
            </a:extLst>
          </p:cNvPr>
          <p:cNvSpPr txBox="1"/>
          <p:nvPr/>
        </p:nvSpPr>
        <p:spPr>
          <a:xfrm>
            <a:off x="660399" y="1600200"/>
            <a:ext cx="8894234" cy="4524315"/>
          </a:xfrm>
          <a:prstGeom prst="rect">
            <a:avLst/>
          </a:prstGeom>
          <a:noFill/>
        </p:spPr>
        <p:txBody>
          <a:bodyPr wrap="square" rtlCol="0">
            <a:spAutoFit/>
          </a:bodyPr>
          <a:lstStyle/>
          <a:p>
            <a:pPr algn="just"/>
            <a:r>
              <a:rPr lang="pt-BR" b="1" dirty="0">
                <a:solidFill>
                  <a:schemeClr val="accent1">
                    <a:lumMod val="75000"/>
                  </a:schemeClr>
                </a:solidFill>
                <a:latin typeface="Calibri" panose="020F0502020204030204" pitchFamily="34" charset="0"/>
                <a:cs typeface="Calibri" panose="020F0502020204030204" pitchFamily="34" charset="0"/>
              </a:rPr>
              <a:t>Posso realizar um remanejamento de Material de Consumo para Serviços de Terceiros? Exemplo: </a:t>
            </a:r>
          </a:p>
          <a:p>
            <a:pPr algn="just"/>
            <a:r>
              <a:rPr lang="pt-BR" b="1" dirty="0">
                <a:solidFill>
                  <a:schemeClr val="accent1">
                    <a:lumMod val="75000"/>
                  </a:schemeClr>
                </a:solidFill>
                <a:latin typeface="Calibri" panose="020F0502020204030204" pitchFamily="34" charset="0"/>
                <a:cs typeface="Calibri" panose="020F0502020204030204" pitchFamily="34" charset="0"/>
              </a:rPr>
              <a:t>Tenho previsto no meu projeto aprovado o valor de 10 mil reais para Material de Consumo, mas preciso contratar empresas para realizar exames clínicos  que custam 9 mil reais, mas no meu projeto aprovado só tenho mil reais na rubrica de Serviços de Terceiros, posso fazer o remanejamento?</a:t>
            </a:r>
          </a:p>
          <a:p>
            <a:r>
              <a:rPr lang="pt-BR" dirty="0">
                <a:solidFill>
                  <a:schemeClr val="accent1">
                    <a:lumMod val="75000"/>
                  </a:schemeClr>
                </a:solidFill>
                <a:latin typeface="Calibri" panose="020F0502020204030204" pitchFamily="34" charset="0"/>
                <a:cs typeface="Calibri" panose="020F0502020204030204" pitchFamily="34" charset="0"/>
              </a:rPr>
              <a:t>Resposta: Sim, considerando que as duas naturezas de despesas estão previstas no orçamento. </a:t>
            </a:r>
          </a:p>
          <a:p>
            <a:endParaRPr lang="pt-BR" b="1" dirty="0">
              <a:solidFill>
                <a:schemeClr val="accent1">
                  <a:lumMod val="75000"/>
                </a:schemeClr>
              </a:solidFill>
              <a:latin typeface="Calibri" panose="020F0502020204030204" pitchFamily="34" charset="0"/>
              <a:cs typeface="Calibri" panose="020F0502020204030204" pitchFamily="34" charset="0"/>
            </a:endParaRPr>
          </a:p>
          <a:p>
            <a:r>
              <a:rPr lang="pt-BR" b="1" dirty="0">
                <a:solidFill>
                  <a:schemeClr val="accent1">
                    <a:lumMod val="75000"/>
                  </a:schemeClr>
                </a:solidFill>
                <a:latin typeface="Calibri" panose="020F0502020204030204" pitchFamily="34" charset="0"/>
                <a:cs typeface="Calibri" panose="020F0502020204030204" pitchFamily="34" charset="0"/>
              </a:rPr>
              <a:t> </a:t>
            </a:r>
          </a:p>
          <a:p>
            <a:endParaRPr lang="pt-BR" b="1" dirty="0">
              <a:solidFill>
                <a:schemeClr val="accent1">
                  <a:lumMod val="75000"/>
                </a:schemeClr>
              </a:solidFill>
              <a:latin typeface="Calibri" panose="020F0502020204030204" pitchFamily="34" charset="0"/>
              <a:cs typeface="Calibri" panose="020F0502020204030204" pitchFamily="34" charset="0"/>
            </a:endParaRPr>
          </a:p>
          <a:p>
            <a:pPr algn="just"/>
            <a:endParaRPr lang="pt-BR" dirty="0">
              <a:solidFill>
                <a:schemeClr val="accent1">
                  <a:lumMod val="75000"/>
                </a:schemeClr>
              </a:solidFill>
              <a:latin typeface="Calibri" panose="020F0502020204030204" pitchFamily="34" charset="0"/>
              <a:cs typeface="Calibri" panose="020F0502020204030204" pitchFamily="34" charset="0"/>
            </a:endParaRPr>
          </a:p>
          <a:p>
            <a:pPr algn="just"/>
            <a:endParaRPr lang="pt-BR" dirty="0">
              <a:solidFill>
                <a:schemeClr val="accent1">
                  <a:lumMod val="75000"/>
                </a:schemeClr>
              </a:solidFill>
              <a:latin typeface="Calibri" panose="020F0502020204030204" pitchFamily="34" charset="0"/>
              <a:cs typeface="Calibri" panose="020F0502020204030204" pitchFamily="34" charset="0"/>
            </a:endParaRPr>
          </a:p>
          <a:p>
            <a:pPr algn="just"/>
            <a:endParaRPr lang="pt-BR" dirty="0">
              <a:solidFill>
                <a:schemeClr val="accent1">
                  <a:lumMod val="75000"/>
                </a:schemeClr>
              </a:solidFill>
              <a:latin typeface="Calibri" panose="020F0502020204030204" pitchFamily="34" charset="0"/>
              <a:cs typeface="Calibri" panose="020F0502020204030204" pitchFamily="34" charset="0"/>
            </a:endParaRPr>
          </a:p>
          <a:p>
            <a:pPr algn="just"/>
            <a:endParaRPr lang="pt-BR" dirty="0">
              <a:solidFill>
                <a:schemeClr val="accent1">
                  <a:lumMod val="75000"/>
                </a:schemeClr>
              </a:solidFill>
              <a:latin typeface="Calibri" panose="020F0502020204030204" pitchFamily="34" charset="0"/>
              <a:cs typeface="Calibri" panose="020F0502020204030204" pitchFamily="34" charset="0"/>
            </a:endParaRPr>
          </a:p>
          <a:p>
            <a:pPr algn="just"/>
            <a:r>
              <a:rPr lang="pt-BR" dirty="0">
                <a:solidFill>
                  <a:schemeClr val="accent1">
                    <a:lumMod val="75000"/>
                  </a:schemeClr>
                </a:solidFill>
                <a:latin typeface="Calibri" panose="020F0502020204030204" pitchFamily="34" charset="0"/>
                <a:cs typeface="Calibri" panose="020F0502020204030204" pitchFamily="34" charset="0"/>
              </a:rPr>
              <a:t>Obs.: A regra acima não poderá ser aplicada para despesas com bens de capital.</a:t>
            </a:r>
          </a:p>
        </p:txBody>
      </p:sp>
      <p:graphicFrame>
        <p:nvGraphicFramePr>
          <p:cNvPr id="6" name="Tabela 6">
            <a:extLst>
              <a:ext uri="{FF2B5EF4-FFF2-40B4-BE49-F238E27FC236}">
                <a16:creationId xmlns:a16="http://schemas.microsoft.com/office/drawing/2014/main" id="{99956FE3-E0FF-94BD-842D-5AD3CAC32950}"/>
              </a:ext>
            </a:extLst>
          </p:cNvPr>
          <p:cNvGraphicFramePr>
            <a:graphicFrameLocks noGrp="1"/>
          </p:cNvGraphicFramePr>
          <p:nvPr>
            <p:extLst>
              <p:ext uri="{D42A27DB-BD31-4B8C-83A1-F6EECF244321}">
                <p14:modId xmlns:p14="http://schemas.microsoft.com/office/powerpoint/2010/main" val="3880362668"/>
              </p:ext>
            </p:extLst>
          </p:nvPr>
        </p:nvGraphicFramePr>
        <p:xfrm>
          <a:off x="683681" y="3956092"/>
          <a:ext cx="8551335" cy="1645920"/>
        </p:xfrm>
        <a:graphic>
          <a:graphicData uri="http://schemas.openxmlformats.org/drawingml/2006/table">
            <a:tbl>
              <a:tblPr firstRow="1" bandRow="1">
                <a:tableStyleId>{5C22544A-7EE6-4342-B048-85BDC9FD1C3A}</a:tableStyleId>
              </a:tblPr>
              <a:tblGrid>
                <a:gridCol w="1710267">
                  <a:extLst>
                    <a:ext uri="{9D8B030D-6E8A-4147-A177-3AD203B41FA5}">
                      <a16:colId xmlns:a16="http://schemas.microsoft.com/office/drawing/2014/main" val="2920449487"/>
                    </a:ext>
                  </a:extLst>
                </a:gridCol>
                <a:gridCol w="1710267">
                  <a:extLst>
                    <a:ext uri="{9D8B030D-6E8A-4147-A177-3AD203B41FA5}">
                      <a16:colId xmlns:a16="http://schemas.microsoft.com/office/drawing/2014/main" val="2742938191"/>
                    </a:ext>
                  </a:extLst>
                </a:gridCol>
                <a:gridCol w="1710267">
                  <a:extLst>
                    <a:ext uri="{9D8B030D-6E8A-4147-A177-3AD203B41FA5}">
                      <a16:colId xmlns:a16="http://schemas.microsoft.com/office/drawing/2014/main" val="423044286"/>
                    </a:ext>
                  </a:extLst>
                </a:gridCol>
                <a:gridCol w="1710267">
                  <a:extLst>
                    <a:ext uri="{9D8B030D-6E8A-4147-A177-3AD203B41FA5}">
                      <a16:colId xmlns:a16="http://schemas.microsoft.com/office/drawing/2014/main" val="1000130905"/>
                    </a:ext>
                  </a:extLst>
                </a:gridCol>
                <a:gridCol w="1710267">
                  <a:extLst>
                    <a:ext uri="{9D8B030D-6E8A-4147-A177-3AD203B41FA5}">
                      <a16:colId xmlns:a16="http://schemas.microsoft.com/office/drawing/2014/main" val="3464333301"/>
                    </a:ext>
                  </a:extLst>
                </a:gridCol>
              </a:tblGrid>
              <a:tr h="300103">
                <a:tc>
                  <a:txBody>
                    <a:bodyPr/>
                    <a:lstStyle/>
                    <a:p>
                      <a:pPr algn="ctr"/>
                      <a:r>
                        <a:rPr lang="pt-BR" dirty="0"/>
                        <a:t>Natureza</a:t>
                      </a:r>
                    </a:p>
                  </a:txBody>
                  <a:tcPr/>
                </a:tc>
                <a:tc>
                  <a:txBody>
                    <a:bodyPr/>
                    <a:lstStyle/>
                    <a:p>
                      <a:pPr algn="ctr"/>
                      <a:r>
                        <a:rPr lang="pt-BR" dirty="0"/>
                        <a:t>Aprovado</a:t>
                      </a:r>
                    </a:p>
                  </a:txBody>
                  <a:tcPr/>
                </a:tc>
                <a:tc>
                  <a:txBody>
                    <a:bodyPr/>
                    <a:lstStyle/>
                    <a:p>
                      <a:pPr algn="ctr"/>
                      <a:r>
                        <a:rPr lang="pt-BR" dirty="0"/>
                        <a:t>Excluído</a:t>
                      </a:r>
                    </a:p>
                  </a:txBody>
                  <a:tcPr/>
                </a:tc>
                <a:tc>
                  <a:txBody>
                    <a:bodyPr/>
                    <a:lstStyle/>
                    <a:p>
                      <a:pPr algn="ctr"/>
                      <a:r>
                        <a:rPr lang="pt-BR" dirty="0"/>
                        <a:t>Adicionado</a:t>
                      </a:r>
                    </a:p>
                  </a:txBody>
                  <a:tcPr/>
                </a:tc>
                <a:tc>
                  <a:txBody>
                    <a:bodyPr/>
                    <a:lstStyle/>
                    <a:p>
                      <a:pPr algn="ctr"/>
                      <a:r>
                        <a:rPr lang="pt-BR" dirty="0"/>
                        <a:t>Alterado</a:t>
                      </a:r>
                    </a:p>
                  </a:txBody>
                  <a:tcPr/>
                </a:tc>
                <a:extLst>
                  <a:ext uri="{0D108BD9-81ED-4DB2-BD59-A6C34878D82A}">
                    <a16:rowId xmlns:a16="http://schemas.microsoft.com/office/drawing/2014/main" val="867153250"/>
                  </a:ext>
                </a:extLst>
              </a:tr>
              <a:tr h="525180">
                <a:tc>
                  <a:txBody>
                    <a:bodyPr/>
                    <a:lstStyle/>
                    <a:p>
                      <a:pPr algn="ctr"/>
                      <a:r>
                        <a:rPr lang="pt-BR" dirty="0">
                          <a:solidFill>
                            <a:schemeClr val="accent1">
                              <a:lumMod val="75000"/>
                            </a:schemeClr>
                          </a:solidFill>
                        </a:rPr>
                        <a:t>Material de Consumo </a:t>
                      </a:r>
                    </a:p>
                  </a:txBody>
                  <a:tcPr anchor="ctr"/>
                </a:tc>
                <a:tc>
                  <a:txBody>
                    <a:bodyPr/>
                    <a:lstStyle/>
                    <a:p>
                      <a:pPr algn="r"/>
                      <a:r>
                        <a:rPr lang="pt-BR" dirty="0">
                          <a:solidFill>
                            <a:schemeClr val="accent1">
                              <a:lumMod val="75000"/>
                            </a:schemeClr>
                          </a:solidFill>
                        </a:rPr>
                        <a:t>10.000,00</a:t>
                      </a:r>
                    </a:p>
                  </a:txBody>
                  <a:tcPr anchor="ctr"/>
                </a:tc>
                <a:tc>
                  <a:txBody>
                    <a:bodyPr/>
                    <a:lstStyle/>
                    <a:p>
                      <a:pPr algn="r"/>
                      <a:r>
                        <a:rPr lang="pt-BR" dirty="0">
                          <a:solidFill>
                            <a:schemeClr val="accent1">
                              <a:lumMod val="75000"/>
                            </a:schemeClr>
                          </a:solidFill>
                        </a:rPr>
                        <a:t>(9.000,00)</a:t>
                      </a:r>
                    </a:p>
                  </a:txBody>
                  <a:tcPr anchor="ctr"/>
                </a:tc>
                <a:tc>
                  <a:txBody>
                    <a:bodyPr/>
                    <a:lstStyle/>
                    <a:p>
                      <a:pPr algn="r"/>
                      <a:r>
                        <a:rPr lang="pt-BR" dirty="0">
                          <a:solidFill>
                            <a:schemeClr val="accent1">
                              <a:lumMod val="75000"/>
                            </a:schemeClr>
                          </a:solidFill>
                        </a:rPr>
                        <a:t>0,00</a:t>
                      </a:r>
                    </a:p>
                  </a:txBody>
                  <a:tcPr anchor="ctr"/>
                </a:tc>
                <a:tc>
                  <a:txBody>
                    <a:bodyPr/>
                    <a:lstStyle/>
                    <a:p>
                      <a:pPr algn="r"/>
                      <a:r>
                        <a:rPr lang="pt-BR" dirty="0">
                          <a:solidFill>
                            <a:schemeClr val="accent1">
                              <a:lumMod val="75000"/>
                            </a:schemeClr>
                          </a:solidFill>
                        </a:rPr>
                        <a:t>1.000,00</a:t>
                      </a:r>
                    </a:p>
                  </a:txBody>
                  <a:tcPr anchor="ctr"/>
                </a:tc>
                <a:extLst>
                  <a:ext uri="{0D108BD9-81ED-4DB2-BD59-A6C34878D82A}">
                    <a16:rowId xmlns:a16="http://schemas.microsoft.com/office/drawing/2014/main" val="904178150"/>
                  </a:ext>
                </a:extLst>
              </a:tr>
              <a:tr h="525180">
                <a:tc>
                  <a:txBody>
                    <a:bodyPr/>
                    <a:lstStyle/>
                    <a:p>
                      <a:pPr algn="ctr"/>
                      <a:r>
                        <a:rPr lang="pt-BR" dirty="0">
                          <a:solidFill>
                            <a:schemeClr val="accent1">
                              <a:lumMod val="75000"/>
                            </a:schemeClr>
                          </a:solidFill>
                        </a:rPr>
                        <a:t>Serviço de Terceiros </a:t>
                      </a:r>
                    </a:p>
                  </a:txBody>
                  <a:tcPr anchor="ctr"/>
                </a:tc>
                <a:tc>
                  <a:txBody>
                    <a:bodyPr/>
                    <a:lstStyle/>
                    <a:p>
                      <a:pPr algn="r"/>
                      <a:r>
                        <a:rPr lang="pt-BR" dirty="0">
                          <a:solidFill>
                            <a:schemeClr val="accent1">
                              <a:lumMod val="75000"/>
                            </a:schemeClr>
                          </a:solidFill>
                        </a:rPr>
                        <a:t>1.000,00</a:t>
                      </a:r>
                    </a:p>
                  </a:txBody>
                  <a:tcPr anchor="ctr"/>
                </a:tc>
                <a:tc>
                  <a:txBody>
                    <a:bodyPr/>
                    <a:lstStyle/>
                    <a:p>
                      <a:pPr algn="r"/>
                      <a:r>
                        <a:rPr lang="pt-BR" dirty="0">
                          <a:solidFill>
                            <a:schemeClr val="accent1">
                              <a:lumMod val="75000"/>
                            </a:schemeClr>
                          </a:solidFill>
                        </a:rPr>
                        <a:t>0,00</a:t>
                      </a:r>
                    </a:p>
                  </a:txBody>
                  <a:tcPr anchor="ctr"/>
                </a:tc>
                <a:tc>
                  <a:txBody>
                    <a:bodyPr/>
                    <a:lstStyle/>
                    <a:p>
                      <a:pPr algn="r"/>
                      <a:r>
                        <a:rPr lang="pt-BR" dirty="0">
                          <a:solidFill>
                            <a:schemeClr val="accent1">
                              <a:lumMod val="75000"/>
                            </a:schemeClr>
                          </a:solidFill>
                        </a:rPr>
                        <a:t>9.000,00</a:t>
                      </a:r>
                    </a:p>
                  </a:txBody>
                  <a:tcPr anchor="ctr"/>
                </a:tc>
                <a:tc>
                  <a:txBody>
                    <a:bodyPr/>
                    <a:lstStyle/>
                    <a:p>
                      <a:pPr algn="r"/>
                      <a:r>
                        <a:rPr lang="pt-BR" dirty="0">
                          <a:solidFill>
                            <a:schemeClr val="accent1">
                              <a:lumMod val="75000"/>
                            </a:schemeClr>
                          </a:solidFill>
                        </a:rPr>
                        <a:t>10.000,00</a:t>
                      </a:r>
                    </a:p>
                  </a:txBody>
                  <a:tcPr anchor="ctr"/>
                </a:tc>
                <a:extLst>
                  <a:ext uri="{0D108BD9-81ED-4DB2-BD59-A6C34878D82A}">
                    <a16:rowId xmlns:a16="http://schemas.microsoft.com/office/drawing/2014/main" val="1751450861"/>
                  </a:ext>
                </a:extLst>
              </a:tr>
            </a:tbl>
          </a:graphicData>
        </a:graphic>
      </p:graphicFrame>
      <p:sp>
        <p:nvSpPr>
          <p:cNvPr id="9" name="Título 1">
            <a:extLst>
              <a:ext uri="{FF2B5EF4-FFF2-40B4-BE49-F238E27FC236}">
                <a16:creationId xmlns:a16="http://schemas.microsoft.com/office/drawing/2014/main" id="{8EC8163B-51AD-4342-953B-830D77B3B27E}"/>
              </a:ext>
            </a:extLst>
          </p:cNvPr>
          <p:cNvSpPr txBox="1">
            <a:spLocks/>
          </p:cNvSpPr>
          <p:nvPr/>
        </p:nvSpPr>
        <p:spPr>
          <a:xfrm>
            <a:off x="202141" y="673940"/>
            <a:ext cx="9810750" cy="480131"/>
          </a:xfrm>
          <a:prstGeom prst="rect">
            <a:avLst/>
          </a:prstGeom>
          <a:solidFill>
            <a:schemeClr val="bg1">
              <a:lumMod val="95000"/>
            </a:schemeClr>
          </a:solidFill>
          <a:ln w="9525" cap="flat" cmpd="sng" algn="ctr">
            <a:noFill/>
            <a:prstDash val="solid"/>
            <a:miter lim="800000"/>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342900" indent="-342900" algn="r">
              <a:defRPr/>
            </a:pPr>
            <a:r>
              <a:rPr lang="pt-BR" sz="2800" b="1" dirty="0">
                <a:solidFill>
                  <a:schemeClr val="accent1">
                    <a:lumMod val="75000"/>
                  </a:schemeClr>
                </a:solidFill>
                <a:latin typeface="Calibri" panose="020F0502020204030204" pitchFamily="34" charset="0"/>
                <a:cs typeface="Calibri" panose="020F0502020204030204" pitchFamily="34" charset="0"/>
              </a:rPr>
              <a:t>Dúvidas e Respostas</a:t>
            </a:r>
            <a:r>
              <a:rPr lang="pt-BR" sz="2800" b="1" dirty="0">
                <a:solidFill>
                  <a:schemeClr val="accent1">
                    <a:lumMod val="75000"/>
                  </a:schemeClr>
                </a:solidFill>
              </a:rPr>
              <a:t>...</a:t>
            </a:r>
            <a:endParaRPr lang="pt-BR" sz="2000" b="1" dirty="0">
              <a:solidFill>
                <a:schemeClr val="accent1">
                  <a:lumMod val="75000"/>
                </a:schemeClr>
              </a:solidFill>
            </a:endParaRPr>
          </a:p>
        </p:txBody>
      </p:sp>
    </p:spTree>
    <p:extLst>
      <p:ext uri="{BB962C8B-B14F-4D97-AF65-F5344CB8AC3E}">
        <p14:creationId xmlns:p14="http://schemas.microsoft.com/office/powerpoint/2010/main" val="32623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randombar(horizontal)">
                                      <p:cBhvr>
                                        <p:cTn id="7" dur="500"/>
                                        <p:tgtEl>
                                          <p:spTgt spid="16">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16">
                                            <p:txEl>
                                              <p:pRg st="1" end="1"/>
                                            </p:txEl>
                                          </p:spTgt>
                                        </p:tgtEl>
                                        <p:attrNameLst>
                                          <p:attrName>style.visibility</p:attrName>
                                        </p:attrNameLst>
                                      </p:cBhvr>
                                      <p:to>
                                        <p:strVal val="visible"/>
                                      </p:to>
                                    </p:set>
                                    <p:animEffect transition="in" filter="randombar(horizontal)">
                                      <p:cBhvr>
                                        <p:cTn id="10" dur="500"/>
                                        <p:tgtEl>
                                          <p:spTgt spid="1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animEffect transition="in" filter="randombar(horizontal)">
                                      <p:cBhvr>
                                        <p:cTn id="15" dur="500"/>
                                        <p:tgtEl>
                                          <p:spTgt spid="1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16">
                                            <p:txEl>
                                              <p:pRg st="10" end="10"/>
                                            </p:txEl>
                                          </p:spTgt>
                                        </p:tgtEl>
                                        <p:attrNameLst>
                                          <p:attrName>style.visibility</p:attrName>
                                        </p:attrNameLst>
                                      </p:cBhvr>
                                      <p:to>
                                        <p:strVal val="visible"/>
                                      </p:to>
                                    </p:set>
                                    <p:animEffect transition="in" filter="randombar(horizontal)">
                                      <p:cBhvr>
                                        <p:cTn id="25" dur="500"/>
                                        <p:tgtEl>
                                          <p:spTgt spid="1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205B6B-F624-4D35-9505-35098B06CF24}"/>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6CF1F902-F7DA-4EEC-9A95-8694F1B7CA59}"/>
              </a:ext>
            </a:extLst>
          </p:cNvPr>
          <p:cNvSpPr>
            <a:spLocks noGrp="1"/>
          </p:cNvSpPr>
          <p:nvPr>
            <p:ph type="subTitle" idx="1"/>
          </p:nvPr>
        </p:nvSpPr>
        <p:spPr/>
        <p:txBody>
          <a:bodyPr/>
          <a:lstStyle/>
          <a:p>
            <a:endParaRPr lang="pt-BR"/>
          </a:p>
        </p:txBody>
      </p:sp>
      <p:pic>
        <p:nvPicPr>
          <p:cNvPr id="4" name="Imagem 3">
            <a:extLst>
              <a:ext uri="{FF2B5EF4-FFF2-40B4-BE49-F238E27FC236}">
                <a16:creationId xmlns:a16="http://schemas.microsoft.com/office/drawing/2014/main" id="{B32D4440-1C92-46BF-85DB-B6FE72305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6" name="CaixaDeTexto 15">
            <a:extLst>
              <a:ext uri="{FF2B5EF4-FFF2-40B4-BE49-F238E27FC236}">
                <a16:creationId xmlns:a16="http://schemas.microsoft.com/office/drawing/2014/main" id="{8D2D6C1A-B468-A458-2B6C-44DA629F54DC}"/>
              </a:ext>
            </a:extLst>
          </p:cNvPr>
          <p:cNvSpPr txBox="1"/>
          <p:nvPr/>
        </p:nvSpPr>
        <p:spPr>
          <a:xfrm>
            <a:off x="202141" y="920621"/>
            <a:ext cx="9143999" cy="4093428"/>
          </a:xfrm>
          <a:prstGeom prst="rect">
            <a:avLst/>
          </a:prstGeom>
          <a:noFill/>
        </p:spPr>
        <p:txBody>
          <a:bodyPr wrap="square" rtlCol="0">
            <a:spAutoFit/>
          </a:bodyPr>
          <a:lstStyle/>
          <a:p>
            <a:pPr algn="just"/>
            <a:r>
              <a:rPr lang="pt-BR" sz="2000" b="1" dirty="0">
                <a:solidFill>
                  <a:srgbClr val="FF0000"/>
                </a:solidFill>
                <a:latin typeface="Calibri" panose="020F0502020204030204" pitchFamily="34" charset="0"/>
                <a:cs typeface="Calibri" panose="020F0502020204030204" pitchFamily="34" charset="0"/>
              </a:rPr>
              <a:t>REMANEJAMENTO EXTERNO:</a:t>
            </a:r>
          </a:p>
          <a:p>
            <a:pPr algn="just"/>
            <a:r>
              <a:rPr lang="pt-BR" sz="2000" dirty="0">
                <a:solidFill>
                  <a:schemeClr val="accent1">
                    <a:lumMod val="75000"/>
                  </a:schemeClr>
                </a:solidFill>
                <a:latin typeface="Calibri" panose="020F0502020204030204" pitchFamily="34" charset="0"/>
                <a:cs typeface="Calibri" panose="020F0502020204030204" pitchFamily="34" charset="0"/>
              </a:rPr>
              <a:t>Posso realizar um remanejamento de Material de Consumo para comprar uma geladeira? Exemplo: </a:t>
            </a:r>
          </a:p>
          <a:p>
            <a:pPr algn="just"/>
            <a:r>
              <a:rPr lang="pt-BR" sz="2000" dirty="0">
                <a:solidFill>
                  <a:schemeClr val="accent1">
                    <a:lumMod val="75000"/>
                  </a:schemeClr>
                </a:solidFill>
                <a:latin typeface="Calibri" panose="020F0502020204030204" pitchFamily="34" charset="0"/>
                <a:cs typeface="Calibri" panose="020F0502020204030204" pitchFamily="34" charset="0"/>
              </a:rPr>
              <a:t>Tenho previsto no meu projeto aprovado o valor de 10 mil para Material de Consumo e tenho mil reais para CAPITAL no meu projeto, posso comprar a geladeira, sem solicitar autorização da FAPES? A geladeira não esta prevista nos itens de capital!</a:t>
            </a:r>
          </a:p>
          <a:p>
            <a:pPr algn="just"/>
            <a:r>
              <a:rPr lang="pt-BR" sz="2000" b="1" dirty="0">
                <a:solidFill>
                  <a:schemeClr val="accent1">
                    <a:lumMod val="75000"/>
                  </a:schemeClr>
                </a:solidFill>
                <a:latin typeface="Calibri" panose="020F0502020204030204" pitchFamily="34" charset="0"/>
                <a:cs typeface="Calibri" panose="020F0502020204030204" pitchFamily="34" charset="0"/>
              </a:rPr>
              <a:t>Resposta: </a:t>
            </a:r>
            <a:r>
              <a:rPr lang="pt-BR" sz="2000" dirty="0">
                <a:solidFill>
                  <a:schemeClr val="accent1">
                    <a:lumMod val="75000"/>
                  </a:schemeClr>
                </a:solidFill>
                <a:latin typeface="Calibri" panose="020F0502020204030204" pitchFamily="34" charset="0"/>
                <a:cs typeface="Calibri" panose="020F0502020204030204" pitchFamily="34" charset="0"/>
              </a:rPr>
              <a:t>Não, considerando que o item não está previsto.</a:t>
            </a:r>
          </a:p>
          <a:p>
            <a:pPr algn="just"/>
            <a:endParaRPr lang="pt-BR" sz="2000" dirty="0">
              <a:solidFill>
                <a:schemeClr val="accent1">
                  <a:lumMod val="75000"/>
                </a:schemeClr>
              </a:solidFill>
              <a:latin typeface="Calibri" panose="020F0502020204030204" pitchFamily="34" charset="0"/>
              <a:cs typeface="Calibri" panose="020F0502020204030204" pitchFamily="34" charset="0"/>
            </a:endParaRPr>
          </a:p>
          <a:p>
            <a:pPr algn="just"/>
            <a:r>
              <a:rPr lang="pt-BR" sz="2000" b="1" dirty="0">
                <a:solidFill>
                  <a:srgbClr val="FF0000"/>
                </a:solidFill>
                <a:latin typeface="Calibri" panose="020F0502020204030204" pitchFamily="34" charset="0"/>
                <a:cs typeface="Calibri" panose="020F0502020204030204" pitchFamily="34" charset="0"/>
              </a:rPr>
              <a:t>REMANEJAMENTO INTERNO:</a:t>
            </a:r>
          </a:p>
          <a:p>
            <a:pPr algn="just"/>
            <a:r>
              <a:rPr lang="pt-BR" sz="2000" dirty="0">
                <a:solidFill>
                  <a:schemeClr val="accent1">
                    <a:lumMod val="75000"/>
                  </a:schemeClr>
                </a:solidFill>
                <a:latin typeface="Calibri" panose="020F0502020204030204" pitchFamily="34" charset="0"/>
                <a:cs typeface="Calibri" panose="020F0502020204030204" pitchFamily="34" charset="0"/>
              </a:rPr>
              <a:t>Tenho no meu orçamento de Capital previsto a compra de 01 (uma) Geladeira, mas preciso aumentar o quantitativo (mais “X”) posso alterar? Considerando o aumento da amostra coletada?</a:t>
            </a:r>
          </a:p>
          <a:p>
            <a:pPr algn="just"/>
            <a:r>
              <a:rPr lang="pt-BR" sz="2000" b="1" dirty="0">
                <a:solidFill>
                  <a:schemeClr val="accent1">
                    <a:lumMod val="75000"/>
                  </a:schemeClr>
                </a:solidFill>
                <a:latin typeface="Calibri" panose="020F0502020204030204" pitchFamily="34" charset="0"/>
                <a:cs typeface="Calibri" panose="020F0502020204030204" pitchFamily="34" charset="0"/>
              </a:rPr>
              <a:t>Resposta: </a:t>
            </a:r>
            <a:r>
              <a:rPr lang="pt-BR" sz="2000" dirty="0">
                <a:solidFill>
                  <a:schemeClr val="accent1">
                    <a:lumMod val="75000"/>
                  </a:schemeClr>
                </a:solidFill>
                <a:latin typeface="Calibri" panose="020F0502020204030204" pitchFamily="34" charset="0"/>
                <a:cs typeface="Calibri" panose="020F0502020204030204" pitchFamily="34" charset="0"/>
              </a:rPr>
              <a:t>Sim, considerando ser um item já previsto. </a:t>
            </a:r>
          </a:p>
        </p:txBody>
      </p:sp>
      <p:sp>
        <p:nvSpPr>
          <p:cNvPr id="8" name="Título 1">
            <a:extLst>
              <a:ext uri="{FF2B5EF4-FFF2-40B4-BE49-F238E27FC236}">
                <a16:creationId xmlns:a16="http://schemas.microsoft.com/office/drawing/2014/main" id="{47CA6964-DF38-42E0-9E77-4B33EF6AE20C}"/>
              </a:ext>
            </a:extLst>
          </p:cNvPr>
          <p:cNvSpPr txBox="1">
            <a:spLocks/>
          </p:cNvSpPr>
          <p:nvPr/>
        </p:nvSpPr>
        <p:spPr>
          <a:xfrm>
            <a:off x="202141" y="390624"/>
            <a:ext cx="9810750" cy="480131"/>
          </a:xfrm>
          <a:prstGeom prst="rect">
            <a:avLst/>
          </a:prstGeom>
          <a:solidFill>
            <a:schemeClr val="bg1">
              <a:lumMod val="95000"/>
            </a:schemeClr>
          </a:solidFill>
          <a:ln w="9525" cap="flat" cmpd="sng" algn="ctr">
            <a:noFill/>
            <a:prstDash val="solid"/>
            <a:miter lim="800000"/>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342900" indent="-342900" algn="r">
              <a:defRPr/>
            </a:pPr>
            <a:r>
              <a:rPr lang="pt-BR" sz="2800" b="1" dirty="0">
                <a:solidFill>
                  <a:schemeClr val="accent1">
                    <a:lumMod val="75000"/>
                  </a:schemeClr>
                </a:solidFill>
                <a:latin typeface="Calibri" panose="020F0502020204030204" pitchFamily="34" charset="0"/>
                <a:cs typeface="Calibri" panose="020F0502020204030204" pitchFamily="34" charset="0"/>
              </a:rPr>
              <a:t>Dúvidas e Resposta </a:t>
            </a:r>
            <a:r>
              <a:rPr lang="pt-BR" sz="2800" b="1" dirty="0">
                <a:solidFill>
                  <a:schemeClr val="accent1">
                    <a:lumMod val="75000"/>
                  </a:schemeClr>
                </a:solidFill>
              </a:rPr>
              <a:t>...</a:t>
            </a:r>
            <a:endParaRPr lang="pt-BR" sz="2000" b="1" dirty="0">
              <a:solidFill>
                <a:schemeClr val="accent1">
                  <a:lumMod val="75000"/>
                </a:schemeClr>
              </a:solidFill>
            </a:endParaRPr>
          </a:p>
        </p:txBody>
      </p:sp>
    </p:spTree>
    <p:extLst>
      <p:ext uri="{BB962C8B-B14F-4D97-AF65-F5344CB8AC3E}">
        <p14:creationId xmlns:p14="http://schemas.microsoft.com/office/powerpoint/2010/main" val="197379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6">
                                            <p:txEl>
                                              <p:pRg st="1" end="1"/>
                                            </p:txEl>
                                          </p:spTgt>
                                        </p:tgtEl>
                                        <p:attrNameLst>
                                          <p:attrName>style.visibility</p:attrName>
                                        </p:attrNameLst>
                                      </p:cBhvr>
                                      <p:to>
                                        <p:strVal val="visible"/>
                                      </p:to>
                                    </p:set>
                                    <p:anim calcmode="lin" valueType="num">
                                      <p:cBhvr additive="base">
                                        <p:cTn id="13"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16">
                                            <p:txEl>
                                              <p:pRg st="2" end="2"/>
                                            </p:txEl>
                                          </p:spTgt>
                                        </p:tgtEl>
                                        <p:attrNameLst>
                                          <p:attrName>style.visibility</p:attrName>
                                        </p:attrNameLst>
                                      </p:cBhvr>
                                      <p:to>
                                        <p:strVal val="visible"/>
                                      </p:to>
                                    </p:set>
                                    <p:animEffect transition="in" filter="fade">
                                      <p:cBhvr>
                                        <p:cTn id="18" dur="500"/>
                                        <p:tgtEl>
                                          <p:spTgt spid="16">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6">
                                            <p:txEl>
                                              <p:pRg st="3" end="3"/>
                                            </p:txEl>
                                          </p:spTgt>
                                        </p:tgtEl>
                                        <p:attrNameLst>
                                          <p:attrName>style.visibility</p:attrName>
                                        </p:attrNameLst>
                                      </p:cBhvr>
                                      <p:to>
                                        <p:strVal val="visible"/>
                                      </p:to>
                                    </p:set>
                                    <p:animEffect transition="in" filter="fade">
                                      <p:cBhvr>
                                        <p:cTn id="23" dur="500"/>
                                        <p:tgtEl>
                                          <p:spTgt spid="16">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6">
                                            <p:txEl>
                                              <p:pRg st="6" end="6"/>
                                            </p:txEl>
                                          </p:spTgt>
                                        </p:tgtEl>
                                        <p:attrNameLst>
                                          <p:attrName>style.visibility</p:attrName>
                                        </p:attrNameLst>
                                      </p:cBhvr>
                                      <p:to>
                                        <p:strVal val="visible"/>
                                      </p:to>
                                    </p:set>
                                    <p:animEffect transition="in" filter="randombar(horizontal)">
                                      <p:cBhvr>
                                        <p:cTn id="28" dur="500"/>
                                        <p:tgtEl>
                                          <p:spTgt spid="16">
                                            <p:txEl>
                                              <p:pRg st="6" end="6"/>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6">
                                            <p:txEl>
                                              <p:pRg st="5" end="5"/>
                                            </p:txEl>
                                          </p:spTgt>
                                        </p:tgtEl>
                                        <p:attrNameLst>
                                          <p:attrName>style.visibility</p:attrName>
                                        </p:attrNameLst>
                                      </p:cBhvr>
                                      <p:to>
                                        <p:strVal val="visible"/>
                                      </p:to>
                                    </p:set>
                                    <p:animEffect transition="in" filter="randombar(horizontal)">
                                      <p:cBhvr>
                                        <p:cTn id="33" dur="500"/>
                                        <p:tgtEl>
                                          <p:spTgt spid="16">
                                            <p:txEl>
                                              <p:pRg st="5" end="5"/>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16">
                                            <p:txEl>
                                              <p:pRg st="7" end="7"/>
                                            </p:txEl>
                                          </p:spTgt>
                                        </p:tgtEl>
                                        <p:attrNameLst>
                                          <p:attrName>style.visibility</p:attrName>
                                        </p:attrNameLst>
                                      </p:cBhvr>
                                      <p:to>
                                        <p:strVal val="visible"/>
                                      </p:to>
                                    </p:set>
                                    <p:animEffect transition="in" filter="wipe(down)">
                                      <p:cBhvr>
                                        <p:cTn id="38" dur="500"/>
                                        <p:tgtEl>
                                          <p:spTgt spid="1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205B6B-F624-4D35-9505-35098B06CF24}"/>
              </a:ext>
            </a:extLst>
          </p:cNvPr>
          <p:cNvSpPr>
            <a:spLocks noGrp="1"/>
          </p:cNvSpPr>
          <p:nvPr>
            <p:ph type="ctrTitle"/>
          </p:nvPr>
        </p:nvSpPr>
        <p:spPr/>
        <p:txBody>
          <a:bodyPr/>
          <a:lstStyle/>
          <a:p>
            <a:endParaRPr lang="pt-BR"/>
          </a:p>
        </p:txBody>
      </p:sp>
      <p:sp>
        <p:nvSpPr>
          <p:cNvPr id="3" name="Subtítulo 2">
            <a:extLst>
              <a:ext uri="{FF2B5EF4-FFF2-40B4-BE49-F238E27FC236}">
                <a16:creationId xmlns:a16="http://schemas.microsoft.com/office/drawing/2014/main" id="{6CF1F902-F7DA-4EEC-9A95-8694F1B7CA59}"/>
              </a:ext>
            </a:extLst>
          </p:cNvPr>
          <p:cNvSpPr>
            <a:spLocks noGrp="1"/>
          </p:cNvSpPr>
          <p:nvPr>
            <p:ph type="subTitle" idx="1"/>
          </p:nvPr>
        </p:nvSpPr>
        <p:spPr/>
        <p:txBody>
          <a:bodyPr/>
          <a:lstStyle/>
          <a:p>
            <a:endParaRPr lang="pt-BR"/>
          </a:p>
        </p:txBody>
      </p:sp>
      <p:pic>
        <p:nvPicPr>
          <p:cNvPr id="4" name="Imagem 3">
            <a:extLst>
              <a:ext uri="{FF2B5EF4-FFF2-40B4-BE49-F238E27FC236}">
                <a16:creationId xmlns:a16="http://schemas.microsoft.com/office/drawing/2014/main" id="{B32D4440-1C92-46BF-85DB-B6FE72305C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0963"/>
            <a:ext cx="12192000" cy="6858000"/>
          </a:xfrm>
          <a:prstGeom prst="rect">
            <a:avLst/>
          </a:prstGeom>
        </p:spPr>
      </p:pic>
      <p:sp>
        <p:nvSpPr>
          <p:cNvPr id="16" name="CaixaDeTexto 15">
            <a:extLst>
              <a:ext uri="{FF2B5EF4-FFF2-40B4-BE49-F238E27FC236}">
                <a16:creationId xmlns:a16="http://schemas.microsoft.com/office/drawing/2014/main" id="{8D2D6C1A-B468-A458-2B6C-44DA629F54DC}"/>
              </a:ext>
            </a:extLst>
          </p:cNvPr>
          <p:cNvSpPr txBox="1"/>
          <p:nvPr/>
        </p:nvSpPr>
        <p:spPr>
          <a:xfrm>
            <a:off x="660399" y="1487656"/>
            <a:ext cx="8894234" cy="1569660"/>
          </a:xfrm>
          <a:prstGeom prst="rect">
            <a:avLst/>
          </a:prstGeom>
          <a:noFill/>
        </p:spPr>
        <p:txBody>
          <a:bodyPr wrap="square" rtlCol="0">
            <a:spAutoFit/>
          </a:bodyPr>
          <a:lstStyle/>
          <a:p>
            <a:r>
              <a:rPr lang="pt-BR" sz="2400" b="1" dirty="0">
                <a:solidFill>
                  <a:schemeClr val="accent1">
                    <a:lumMod val="75000"/>
                  </a:schemeClr>
                </a:solidFill>
                <a:latin typeface="Calibri" panose="020F0502020204030204" pitchFamily="34" charset="0"/>
                <a:cs typeface="Calibri" panose="020F0502020204030204" pitchFamily="34" charset="0"/>
              </a:rPr>
              <a:t>EXEMPLOS DE ORÇAMENTOS:</a:t>
            </a:r>
          </a:p>
          <a:p>
            <a:pPr marL="285750" indent="-285750">
              <a:buFont typeface="Arial" panose="020B0604020202020204" pitchFamily="34" charset="0"/>
              <a:buChar char="•"/>
            </a:pPr>
            <a:r>
              <a:rPr lang="pt-BR" sz="2400" dirty="0">
                <a:solidFill>
                  <a:schemeClr val="accent1">
                    <a:lumMod val="75000"/>
                  </a:schemeClr>
                </a:solidFill>
                <a:latin typeface="Calibri" panose="020F0502020204030204" pitchFamily="34" charset="0"/>
                <a:cs typeface="Calibri" panose="020F0502020204030204" pitchFamily="34" charset="0"/>
              </a:rPr>
              <a:t>Orçamento da internet (print screen);</a:t>
            </a:r>
          </a:p>
          <a:p>
            <a:pPr marL="285750" indent="-285750">
              <a:buFont typeface="Arial" panose="020B0604020202020204" pitchFamily="34" charset="0"/>
              <a:buChar char="•"/>
            </a:pPr>
            <a:r>
              <a:rPr lang="pt-BR" sz="2400" dirty="0">
                <a:solidFill>
                  <a:schemeClr val="accent1">
                    <a:lumMod val="75000"/>
                  </a:schemeClr>
                </a:solidFill>
                <a:latin typeface="Calibri" panose="020F0502020204030204" pitchFamily="34" charset="0"/>
                <a:cs typeface="Calibri" panose="020F0502020204030204" pitchFamily="34" charset="0"/>
              </a:rPr>
              <a:t>Orçamento de loja física (folhetos, encartes);</a:t>
            </a:r>
          </a:p>
          <a:p>
            <a:pPr marL="285750" indent="-285750">
              <a:buFont typeface="Arial" panose="020B0604020202020204" pitchFamily="34" charset="0"/>
              <a:buChar char="•"/>
            </a:pPr>
            <a:r>
              <a:rPr lang="pt-BR" sz="2400" dirty="0">
                <a:solidFill>
                  <a:schemeClr val="accent1">
                    <a:lumMod val="75000"/>
                  </a:schemeClr>
                </a:solidFill>
                <a:latin typeface="Calibri" panose="020F0502020204030204" pitchFamily="34" charset="0"/>
                <a:cs typeface="Calibri" panose="020F0502020204030204" pitchFamily="34" charset="0"/>
              </a:rPr>
              <a:t>Orçamento por e-mail.</a:t>
            </a:r>
          </a:p>
        </p:txBody>
      </p:sp>
      <p:sp>
        <p:nvSpPr>
          <p:cNvPr id="8" name="CaixaDeTexto 7">
            <a:extLst>
              <a:ext uri="{FF2B5EF4-FFF2-40B4-BE49-F238E27FC236}">
                <a16:creationId xmlns:a16="http://schemas.microsoft.com/office/drawing/2014/main" id="{6B162837-6EF6-AD0D-A242-5138EDEB02E7}"/>
              </a:ext>
            </a:extLst>
          </p:cNvPr>
          <p:cNvSpPr txBox="1"/>
          <p:nvPr/>
        </p:nvSpPr>
        <p:spPr>
          <a:xfrm>
            <a:off x="660399" y="3068297"/>
            <a:ext cx="8894234" cy="2308324"/>
          </a:xfrm>
          <a:prstGeom prst="rect">
            <a:avLst/>
          </a:prstGeom>
          <a:noFill/>
        </p:spPr>
        <p:txBody>
          <a:bodyPr wrap="square" rtlCol="0">
            <a:spAutoFit/>
          </a:bodyPr>
          <a:lstStyle/>
          <a:p>
            <a:r>
              <a:rPr lang="pt-BR" sz="2400" b="1" dirty="0">
                <a:solidFill>
                  <a:schemeClr val="accent1">
                    <a:lumMod val="75000"/>
                  </a:schemeClr>
                </a:solidFill>
                <a:latin typeface="Calibri" panose="020F0502020204030204" pitchFamily="34" charset="0"/>
                <a:cs typeface="Calibri" panose="020F0502020204030204" pitchFamily="34" charset="0"/>
              </a:rPr>
              <a:t>EXCEÇÕES:</a:t>
            </a:r>
          </a:p>
          <a:p>
            <a:pPr marL="285750" indent="-285750">
              <a:buFont typeface="Arial" panose="020B0604020202020204" pitchFamily="34" charset="0"/>
              <a:buChar char="•"/>
            </a:pPr>
            <a:r>
              <a:rPr lang="pt-BR" sz="2400" dirty="0">
                <a:solidFill>
                  <a:schemeClr val="accent1">
                    <a:lumMod val="75000"/>
                  </a:schemeClr>
                </a:solidFill>
                <a:latin typeface="Calibri" panose="020F0502020204030204" pitchFamily="34" charset="0"/>
                <a:cs typeface="Calibri" panose="020F0502020204030204" pitchFamily="34" charset="0"/>
              </a:rPr>
              <a:t>Carta de exclusividade da empresa;</a:t>
            </a:r>
          </a:p>
          <a:p>
            <a:pPr marL="285750" indent="-285750">
              <a:buFont typeface="Arial" panose="020B0604020202020204" pitchFamily="34" charset="0"/>
              <a:buChar char="•"/>
            </a:pPr>
            <a:r>
              <a:rPr lang="pt-BR" sz="2400" dirty="0">
                <a:solidFill>
                  <a:schemeClr val="accent1">
                    <a:lumMod val="75000"/>
                  </a:schemeClr>
                </a:solidFill>
                <a:latin typeface="Calibri" panose="020F0502020204030204" pitchFamily="34" charset="0"/>
                <a:cs typeface="Calibri" panose="020F0502020204030204" pitchFamily="34" charset="0"/>
              </a:rPr>
              <a:t>Notório Saber – Pessoa Física;</a:t>
            </a:r>
          </a:p>
          <a:p>
            <a:pPr marL="285750" indent="-285750">
              <a:buFont typeface="Arial" panose="020B0604020202020204" pitchFamily="34" charset="0"/>
              <a:buChar char="•"/>
            </a:pPr>
            <a:r>
              <a:rPr lang="pt-BR" sz="2400" dirty="0">
                <a:solidFill>
                  <a:schemeClr val="accent1">
                    <a:lumMod val="75000"/>
                  </a:schemeClr>
                </a:solidFill>
                <a:latin typeface="Calibri" panose="020F0502020204030204" pitchFamily="34" charset="0"/>
                <a:cs typeface="Calibri" panose="020F0502020204030204" pitchFamily="34" charset="0"/>
              </a:rPr>
              <a:t>Notas de </a:t>
            </a:r>
            <a:r>
              <a:rPr lang="pt-BR" sz="2400" b="1" dirty="0">
                <a:solidFill>
                  <a:schemeClr val="accent1">
                    <a:lumMod val="75000"/>
                  </a:schemeClr>
                </a:solidFill>
                <a:latin typeface="Calibri" panose="020F0502020204030204" pitchFamily="34" charset="0"/>
                <a:cs typeface="Calibri" panose="020F0502020204030204" pitchFamily="34" charset="0"/>
              </a:rPr>
              <a:t>CUSTEIO e CAPITAL</a:t>
            </a:r>
            <a:r>
              <a:rPr lang="pt-BR" sz="2400" dirty="0">
                <a:solidFill>
                  <a:schemeClr val="accent1">
                    <a:lumMod val="75000"/>
                  </a:schemeClr>
                </a:solidFill>
                <a:latin typeface="Calibri" panose="020F0502020204030204" pitchFamily="34" charset="0"/>
                <a:cs typeface="Calibri" panose="020F0502020204030204" pitchFamily="34" charset="0"/>
              </a:rPr>
              <a:t> (reagentes, descartáveis, material de expediente/informática, meios de cultura, passagens, serviços de terceiros...) abaixo de 300 </a:t>
            </a:r>
            <a:r>
              <a:rPr lang="pt-BR" sz="2400" dirty="0" err="1">
                <a:solidFill>
                  <a:schemeClr val="accent1">
                    <a:lumMod val="75000"/>
                  </a:schemeClr>
                </a:solidFill>
                <a:latin typeface="Calibri" panose="020F0502020204030204" pitchFamily="34" charset="0"/>
                <a:cs typeface="Calibri" panose="020F0502020204030204" pitchFamily="34" charset="0"/>
              </a:rPr>
              <a:t>VRTE’s</a:t>
            </a:r>
            <a:r>
              <a:rPr lang="pt-BR" sz="2400" dirty="0">
                <a:solidFill>
                  <a:schemeClr val="accent1">
                    <a:lumMod val="75000"/>
                  </a:schemeClr>
                </a:solidFill>
                <a:latin typeface="Calibri" panose="020F0502020204030204" pitchFamily="34" charset="0"/>
                <a:cs typeface="Calibri" panose="020F0502020204030204" pitchFamily="34" charset="0"/>
              </a:rPr>
              <a:t>.</a:t>
            </a:r>
          </a:p>
        </p:txBody>
      </p:sp>
      <p:sp>
        <p:nvSpPr>
          <p:cNvPr id="10" name="Título 1">
            <a:extLst>
              <a:ext uri="{FF2B5EF4-FFF2-40B4-BE49-F238E27FC236}">
                <a16:creationId xmlns:a16="http://schemas.microsoft.com/office/drawing/2014/main" id="{3344D463-DA26-4A65-BE47-DC863972BAFD}"/>
              </a:ext>
            </a:extLst>
          </p:cNvPr>
          <p:cNvSpPr txBox="1">
            <a:spLocks/>
          </p:cNvSpPr>
          <p:nvPr/>
        </p:nvSpPr>
        <p:spPr>
          <a:xfrm>
            <a:off x="202141" y="673940"/>
            <a:ext cx="9810750" cy="480131"/>
          </a:xfrm>
          <a:prstGeom prst="rect">
            <a:avLst/>
          </a:prstGeom>
          <a:solidFill>
            <a:schemeClr val="bg1">
              <a:lumMod val="95000"/>
            </a:schemeClr>
          </a:solidFill>
          <a:ln w="9525" cap="flat" cmpd="sng" algn="ctr">
            <a:noFill/>
            <a:prstDash val="solid"/>
            <a:miter lim="800000"/>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vert="horz" lIns="91440" tIns="45720" rIns="91440" bIns="45720" rtlCol="0" anchor="b">
            <a:spAutoFit/>
          </a:bodyPr>
          <a:lstStyle>
            <a:lvl1pPr algn="ctr" defTabSz="914400" rtl="0" eaLnBrk="1" latinLnBrk="0" hangingPunct="1">
              <a:lnSpc>
                <a:spcPct val="90000"/>
              </a:lnSpc>
              <a:spcBef>
                <a:spcPct val="0"/>
              </a:spcBef>
              <a:buNone/>
              <a:defRPr sz="60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342900" indent="-342900" algn="r">
              <a:defRPr/>
            </a:pPr>
            <a:r>
              <a:rPr lang="pt-BR" sz="2800" b="1" dirty="0">
                <a:solidFill>
                  <a:schemeClr val="accent1">
                    <a:lumMod val="75000"/>
                  </a:schemeClr>
                </a:solidFill>
                <a:latin typeface="Calibri" panose="020F0502020204030204" pitchFamily="34" charset="0"/>
                <a:cs typeface="Calibri" panose="020F0502020204030204" pitchFamily="34" charset="0"/>
              </a:rPr>
              <a:t>Dúvidas e Resposta </a:t>
            </a:r>
            <a:r>
              <a:rPr lang="pt-BR" sz="2800" b="1" dirty="0">
                <a:solidFill>
                  <a:schemeClr val="accent1">
                    <a:lumMod val="75000"/>
                  </a:schemeClr>
                </a:solidFill>
              </a:rPr>
              <a:t>...</a:t>
            </a:r>
            <a:endParaRPr lang="pt-BR" sz="2000" b="1" dirty="0">
              <a:solidFill>
                <a:schemeClr val="accent1">
                  <a:lumMod val="75000"/>
                </a:schemeClr>
              </a:solidFill>
            </a:endParaRPr>
          </a:p>
        </p:txBody>
      </p:sp>
    </p:spTree>
    <p:extLst>
      <p:ext uri="{BB962C8B-B14F-4D97-AF65-F5344CB8AC3E}">
        <p14:creationId xmlns:p14="http://schemas.microsoft.com/office/powerpoint/2010/main" val="4088322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down)">
                                      <p:cBhvr>
                                        <p:cTn id="7" dur="500"/>
                                        <p:tgtEl>
                                          <p:spTgt spid="16">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6">
                                            <p:txEl>
                                              <p:pRg st="1" end="1"/>
                                            </p:txEl>
                                          </p:spTgt>
                                        </p:tgtEl>
                                        <p:attrNameLst>
                                          <p:attrName>style.visibility</p:attrName>
                                        </p:attrNameLst>
                                      </p:cBhvr>
                                      <p:to>
                                        <p:strVal val="visible"/>
                                      </p:to>
                                    </p:set>
                                    <p:animEffect transition="in" filter="wipe(down)">
                                      <p:cBhvr>
                                        <p:cTn id="10" dur="500"/>
                                        <p:tgtEl>
                                          <p:spTgt spid="16">
                                            <p:txEl>
                                              <p:pRg st="1" end="1"/>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16">
                                            <p:txEl>
                                              <p:pRg st="2" end="2"/>
                                            </p:txEl>
                                          </p:spTgt>
                                        </p:tgtEl>
                                        <p:attrNameLst>
                                          <p:attrName>style.visibility</p:attrName>
                                        </p:attrNameLst>
                                      </p:cBhvr>
                                      <p:to>
                                        <p:strVal val="visible"/>
                                      </p:to>
                                    </p:set>
                                    <p:animEffect transition="in" filter="wipe(down)">
                                      <p:cBhvr>
                                        <p:cTn id="13" dur="500"/>
                                        <p:tgtEl>
                                          <p:spTgt spid="16">
                                            <p:txEl>
                                              <p:pRg st="2" end="2"/>
                                            </p:txEl>
                                          </p:spTgt>
                                        </p:tgtEl>
                                      </p:cBhvr>
                                    </p:animEffect>
                                  </p:childTnLst>
                                </p:cTn>
                              </p:par>
                              <p:par>
                                <p:cTn id="14" presetID="22" presetClass="entr" presetSubtype="4" fill="hold" nodeType="withEffect">
                                  <p:stCondLst>
                                    <p:cond delay="0"/>
                                  </p:stCondLst>
                                  <p:childTnLst>
                                    <p:set>
                                      <p:cBhvr>
                                        <p:cTn id="15" dur="1" fill="hold">
                                          <p:stCondLst>
                                            <p:cond delay="0"/>
                                          </p:stCondLst>
                                        </p:cTn>
                                        <p:tgtEl>
                                          <p:spTgt spid="16">
                                            <p:txEl>
                                              <p:pRg st="3" end="3"/>
                                            </p:txEl>
                                          </p:spTgt>
                                        </p:tgtEl>
                                        <p:attrNameLst>
                                          <p:attrName>style.visibility</p:attrName>
                                        </p:attrNameLst>
                                      </p:cBhvr>
                                      <p:to>
                                        <p:strVal val="visible"/>
                                      </p:to>
                                    </p:set>
                                    <p:animEffect transition="in" filter="wipe(down)">
                                      <p:cBhvr>
                                        <p:cTn id="16" dur="500"/>
                                        <p:tgtEl>
                                          <p:spTgt spid="1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wipe(down)">
                                      <p:cBhvr>
                                        <p:cTn id="21" dur="500"/>
                                        <p:tgtEl>
                                          <p:spTgt spid="8">
                                            <p:txEl>
                                              <p:pRg st="0" end="0"/>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8">
                                            <p:txEl>
                                              <p:pRg st="1" end="1"/>
                                            </p:txEl>
                                          </p:spTgt>
                                        </p:tgtEl>
                                        <p:attrNameLst>
                                          <p:attrName>style.visibility</p:attrName>
                                        </p:attrNameLst>
                                      </p:cBhvr>
                                      <p:to>
                                        <p:strVal val="visible"/>
                                      </p:to>
                                    </p:set>
                                    <p:animEffect transition="in" filter="wipe(down)">
                                      <p:cBhvr>
                                        <p:cTn id="24" dur="500"/>
                                        <p:tgtEl>
                                          <p:spTgt spid="8">
                                            <p:txEl>
                                              <p:pRg st="1" end="1"/>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animEffect transition="in" filter="wipe(down)">
                                      <p:cBhvr>
                                        <p:cTn id="27" dur="500"/>
                                        <p:tgtEl>
                                          <p:spTgt spid="8">
                                            <p:txEl>
                                              <p:pRg st="2" end="2"/>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8">
                                            <p:txEl>
                                              <p:pRg st="3" end="3"/>
                                            </p:txEl>
                                          </p:spTgt>
                                        </p:tgtEl>
                                        <p:attrNameLst>
                                          <p:attrName>style.visibility</p:attrName>
                                        </p:attrNameLst>
                                      </p:cBhvr>
                                      <p:to>
                                        <p:strVal val="visible"/>
                                      </p:to>
                                    </p:set>
                                    <p:animEffect transition="in" filter="wipe(down)">
                                      <p:cBhvr>
                                        <p:cTn id="30"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a:extLst>
              <a:ext uri="{FF2B5EF4-FFF2-40B4-BE49-F238E27FC236}">
                <a16:creationId xmlns:a16="http://schemas.microsoft.com/office/drawing/2014/main" id="{525BCA3F-CBD3-4874-BA25-34A8BCC85B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ítulo 1">
            <a:extLst>
              <a:ext uri="{FF2B5EF4-FFF2-40B4-BE49-F238E27FC236}">
                <a16:creationId xmlns:a16="http://schemas.microsoft.com/office/drawing/2014/main" id="{95B08989-E6AE-4A06-905E-1526F82F87E4}"/>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Recordando alguns conceitos...	</a:t>
            </a:r>
            <a:endParaRPr lang="pt-BR" sz="1800" b="1" dirty="0">
              <a:solidFill>
                <a:schemeClr val="accent1">
                  <a:lumMod val="75000"/>
                </a:schemeClr>
              </a:solidFill>
            </a:endParaRPr>
          </a:p>
        </p:txBody>
      </p:sp>
      <p:sp>
        <p:nvSpPr>
          <p:cNvPr id="15" name="Retângulo 14">
            <a:extLst>
              <a:ext uri="{FF2B5EF4-FFF2-40B4-BE49-F238E27FC236}">
                <a16:creationId xmlns:a16="http://schemas.microsoft.com/office/drawing/2014/main" id="{B9C4B1C9-50E5-4461-98B6-DA78406981C9}"/>
              </a:ext>
            </a:extLst>
          </p:cNvPr>
          <p:cNvSpPr/>
          <p:nvPr/>
        </p:nvSpPr>
        <p:spPr>
          <a:xfrm>
            <a:off x="1512888" y="5911850"/>
            <a:ext cx="3568700" cy="946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6" name="Retângulo 15">
            <a:extLst>
              <a:ext uri="{FF2B5EF4-FFF2-40B4-BE49-F238E27FC236}">
                <a16:creationId xmlns:a16="http://schemas.microsoft.com/office/drawing/2014/main" id="{F1E1BAA5-2D60-40E0-A4B6-545ADE0DD112}"/>
              </a:ext>
            </a:extLst>
          </p:cNvPr>
          <p:cNvSpPr/>
          <p:nvPr/>
        </p:nvSpPr>
        <p:spPr>
          <a:xfrm>
            <a:off x="8278813" y="5911850"/>
            <a:ext cx="3568700" cy="946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7" name="Espaço Reservado para Conteúdo 1">
            <a:extLst>
              <a:ext uri="{FF2B5EF4-FFF2-40B4-BE49-F238E27FC236}">
                <a16:creationId xmlns:a16="http://schemas.microsoft.com/office/drawing/2014/main" id="{00E010D3-9014-42F7-9F98-8243C67DAA1A}"/>
              </a:ext>
            </a:extLst>
          </p:cNvPr>
          <p:cNvSpPr txBox="1">
            <a:spLocks/>
          </p:cNvSpPr>
          <p:nvPr/>
        </p:nvSpPr>
        <p:spPr>
          <a:xfrm>
            <a:off x="138110" y="1109663"/>
            <a:ext cx="9933737" cy="3762375"/>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93763" lvl="1" indent="-536575" algn="just" eaLnBrk="1" hangingPunct="1">
              <a:spcBef>
                <a:spcPts val="200"/>
              </a:spcBef>
              <a:spcAft>
                <a:spcPts val="200"/>
              </a:spcAft>
              <a:buFont typeface="Wingdings" panose="05000000000000000000" pitchFamily="2" charset="2"/>
              <a:buChar char="§"/>
              <a:tabLst>
                <a:tab pos="893763" algn="l"/>
              </a:tabLst>
              <a:defRPr/>
            </a:pPr>
            <a:r>
              <a:rPr lang="pt-BR" sz="2200" dirty="0">
                <a:solidFill>
                  <a:schemeClr val="accent1">
                    <a:lumMod val="75000"/>
                  </a:schemeClr>
                </a:solidFill>
                <a:latin typeface="Calibri" panose="020F0502020204030204" pitchFamily="34" charset="0"/>
                <a:cs typeface="Calibri" panose="020F0502020204030204" pitchFamily="34" charset="0"/>
              </a:rPr>
              <a:t>Para as despesas com valor total da nota fiscal superior a 300 (trezentos) unidades de </a:t>
            </a:r>
            <a:r>
              <a:rPr lang="pt-BR" sz="2200" dirty="0" err="1">
                <a:solidFill>
                  <a:schemeClr val="accent1">
                    <a:lumMod val="75000"/>
                  </a:schemeClr>
                </a:solidFill>
                <a:latin typeface="Calibri" panose="020F0502020204030204" pitchFamily="34" charset="0"/>
                <a:cs typeface="Calibri" panose="020F0502020204030204" pitchFamily="34" charset="0"/>
              </a:rPr>
              <a:t>VRTEs</a:t>
            </a:r>
            <a:r>
              <a:rPr lang="pt-BR" sz="2200" dirty="0">
                <a:solidFill>
                  <a:schemeClr val="accent1">
                    <a:lumMod val="75000"/>
                  </a:schemeClr>
                </a:solidFill>
                <a:latin typeface="Calibri" panose="020F0502020204030204" pitchFamily="34" charset="0"/>
                <a:cs typeface="Calibri" panose="020F0502020204030204" pitchFamily="34" charset="0"/>
              </a:rPr>
              <a:t>, deverá ser realizada cotação de preço de mercado em no mínimo 3 (três) empresas/fornecedores/prestador de serviços. </a:t>
            </a:r>
          </a:p>
          <a:p>
            <a:pPr marL="893763" lvl="1" indent="-536575" algn="just" eaLnBrk="1" hangingPunct="1">
              <a:spcBef>
                <a:spcPts val="200"/>
              </a:spcBef>
              <a:spcAft>
                <a:spcPts val="200"/>
              </a:spcAft>
              <a:buFont typeface="Wingdings" panose="05000000000000000000" pitchFamily="2" charset="2"/>
              <a:buChar char="§"/>
              <a:tabLst>
                <a:tab pos="893763" algn="l"/>
              </a:tabLst>
              <a:defRPr/>
            </a:pPr>
            <a:endParaRPr lang="pt-BR" sz="2200" dirty="0">
              <a:solidFill>
                <a:schemeClr val="accent1">
                  <a:lumMod val="75000"/>
                </a:schemeClr>
              </a:solidFill>
              <a:latin typeface="Calibri" panose="020F0502020204030204" pitchFamily="34" charset="0"/>
              <a:cs typeface="Calibri" panose="020F0502020204030204" pitchFamily="34" charset="0"/>
            </a:endParaRPr>
          </a:p>
          <a:p>
            <a:pPr marL="893763" lvl="1" indent="-536575" algn="just" eaLnBrk="1" hangingPunct="1">
              <a:spcBef>
                <a:spcPts val="200"/>
              </a:spcBef>
              <a:spcAft>
                <a:spcPts val="200"/>
              </a:spcAft>
              <a:buFont typeface="Wingdings" panose="05000000000000000000" pitchFamily="2" charset="2"/>
              <a:buChar char="§"/>
              <a:tabLst>
                <a:tab pos="893763" algn="l"/>
              </a:tabLst>
              <a:defRPr/>
            </a:pPr>
            <a:r>
              <a:rPr lang="pt-BR" sz="2200" dirty="0">
                <a:solidFill>
                  <a:schemeClr val="accent1">
                    <a:lumMod val="75000"/>
                  </a:schemeClr>
                </a:solidFill>
                <a:latin typeface="Calibri" panose="020F0502020204030204" pitchFamily="34" charset="0"/>
                <a:cs typeface="Calibri" panose="020F0502020204030204" pitchFamily="34" charset="0"/>
              </a:rPr>
              <a:t>A compra deve ser executada pelo menor preço de cada item;</a:t>
            </a:r>
          </a:p>
          <a:p>
            <a:pPr marL="893763" lvl="1" indent="-536575" algn="just" eaLnBrk="1" hangingPunct="1">
              <a:spcBef>
                <a:spcPts val="200"/>
              </a:spcBef>
              <a:spcAft>
                <a:spcPts val="200"/>
              </a:spcAft>
              <a:buFont typeface="Wingdings" panose="05000000000000000000" pitchFamily="2" charset="2"/>
              <a:buChar char="§"/>
              <a:tabLst>
                <a:tab pos="893763" algn="l"/>
              </a:tabLst>
              <a:defRPr/>
            </a:pPr>
            <a:endParaRPr lang="pt-BR" sz="2200" dirty="0">
              <a:solidFill>
                <a:schemeClr val="accent1">
                  <a:lumMod val="75000"/>
                </a:schemeClr>
              </a:solidFill>
              <a:latin typeface="Calibri" panose="020F0502020204030204" pitchFamily="34" charset="0"/>
              <a:cs typeface="Calibri" panose="020F0502020204030204" pitchFamily="34" charset="0"/>
            </a:endParaRPr>
          </a:p>
          <a:p>
            <a:pPr marL="893763" lvl="1" indent="-536575" algn="just" eaLnBrk="1" hangingPunct="1">
              <a:spcBef>
                <a:spcPts val="200"/>
              </a:spcBef>
              <a:spcAft>
                <a:spcPts val="200"/>
              </a:spcAft>
              <a:buFont typeface="Wingdings" panose="05000000000000000000" pitchFamily="2" charset="2"/>
              <a:buChar char="§"/>
              <a:tabLst>
                <a:tab pos="893763" algn="l"/>
              </a:tabLst>
              <a:defRPr/>
            </a:pPr>
            <a:r>
              <a:rPr lang="pt-BR" sz="2200" dirty="0">
                <a:solidFill>
                  <a:schemeClr val="accent1">
                    <a:lumMod val="75000"/>
                  </a:schemeClr>
                </a:solidFill>
                <a:latin typeface="Calibri" panose="020F0502020204030204" pitchFamily="34" charset="0"/>
                <a:cs typeface="Calibri" panose="020F0502020204030204" pitchFamily="34" charset="0"/>
              </a:rPr>
              <a:t>Para as despesas com valor total da nota fiscal inferior a 300 (trezentos) unidades de </a:t>
            </a:r>
            <a:r>
              <a:rPr lang="pt-BR" sz="2200" dirty="0" err="1">
                <a:solidFill>
                  <a:schemeClr val="accent1">
                    <a:lumMod val="75000"/>
                  </a:schemeClr>
                </a:solidFill>
                <a:latin typeface="Calibri" panose="020F0502020204030204" pitchFamily="34" charset="0"/>
                <a:cs typeface="Calibri" panose="020F0502020204030204" pitchFamily="34" charset="0"/>
              </a:rPr>
              <a:t>VRTEs</a:t>
            </a:r>
            <a:r>
              <a:rPr lang="pt-BR" sz="2200" dirty="0">
                <a:solidFill>
                  <a:schemeClr val="accent1">
                    <a:lumMod val="75000"/>
                  </a:schemeClr>
                </a:solidFill>
                <a:latin typeface="Calibri" panose="020F0502020204030204" pitchFamily="34" charset="0"/>
                <a:cs typeface="Calibri" panose="020F0502020204030204" pitchFamily="34" charset="0"/>
              </a:rPr>
              <a:t>, não haverá necessidade de apresentar as cotações de preços.</a:t>
            </a:r>
          </a:p>
          <a:p>
            <a:pPr marL="357188" lvl="1" indent="0" eaLnBrk="1" hangingPunct="1">
              <a:spcBef>
                <a:spcPts val="1800"/>
              </a:spcBef>
              <a:spcAft>
                <a:spcPts val="1200"/>
              </a:spcAft>
              <a:buFont typeface="Arial" panose="020B0604020202020204" pitchFamily="34" charset="0"/>
              <a:buNone/>
              <a:tabLst>
                <a:tab pos="893763" algn="l"/>
              </a:tabLst>
              <a:defRPr/>
            </a:pPr>
            <a:endParaRPr lang="pt-BR" sz="2200" dirty="0">
              <a:solidFill>
                <a:schemeClr val="accent1">
                  <a:lumMod val="75000"/>
                </a:schemeClr>
              </a:solidFill>
            </a:endParaRPr>
          </a:p>
        </p:txBody>
      </p:sp>
      <p:graphicFrame>
        <p:nvGraphicFramePr>
          <p:cNvPr id="12" name="Tabela 11">
            <a:extLst>
              <a:ext uri="{FF2B5EF4-FFF2-40B4-BE49-F238E27FC236}">
                <a16:creationId xmlns:a16="http://schemas.microsoft.com/office/drawing/2014/main" id="{E0173A5D-CA4D-405C-A45D-4BEA1B70E114}"/>
              </a:ext>
            </a:extLst>
          </p:cNvPr>
          <p:cNvGraphicFramePr>
            <a:graphicFrameLocks noGrp="1"/>
          </p:cNvGraphicFramePr>
          <p:nvPr>
            <p:extLst>
              <p:ext uri="{D42A27DB-BD31-4B8C-83A1-F6EECF244321}">
                <p14:modId xmlns:p14="http://schemas.microsoft.com/office/powerpoint/2010/main" val="3445609474"/>
              </p:ext>
            </p:extLst>
          </p:nvPr>
        </p:nvGraphicFramePr>
        <p:xfrm>
          <a:off x="1092571" y="4339432"/>
          <a:ext cx="8024813" cy="1107231"/>
        </p:xfrm>
        <a:graphic>
          <a:graphicData uri="http://schemas.openxmlformats.org/drawingml/2006/table">
            <a:tbl>
              <a:tblPr firstRow="1" bandRow="1">
                <a:tableStyleId>{7DF18680-E054-41AD-8BC1-D1AEF772440D}</a:tableStyleId>
              </a:tblPr>
              <a:tblGrid>
                <a:gridCol w="3960813">
                  <a:extLst>
                    <a:ext uri="{9D8B030D-6E8A-4147-A177-3AD203B41FA5}">
                      <a16:colId xmlns:a16="http://schemas.microsoft.com/office/drawing/2014/main" val="20000"/>
                    </a:ext>
                  </a:extLst>
                </a:gridCol>
                <a:gridCol w="4064000">
                  <a:extLst>
                    <a:ext uri="{9D8B030D-6E8A-4147-A177-3AD203B41FA5}">
                      <a16:colId xmlns:a16="http://schemas.microsoft.com/office/drawing/2014/main" val="20001"/>
                    </a:ext>
                  </a:extLst>
                </a:gridCol>
              </a:tblGrid>
              <a:tr h="365769">
                <a:tc gridSpan="2">
                  <a:txBody>
                    <a:bodyPr/>
                    <a:lstStyle/>
                    <a:p>
                      <a:pPr algn="ctr"/>
                      <a:r>
                        <a:rPr lang="pt-BR" sz="1800" dirty="0">
                          <a:solidFill>
                            <a:schemeClr val="accent1">
                              <a:lumMod val="75000"/>
                            </a:schemeClr>
                          </a:solidFill>
                        </a:rPr>
                        <a:t>Valor</a:t>
                      </a:r>
                      <a:r>
                        <a:rPr lang="pt-BR" sz="1800" baseline="0" dirty="0">
                          <a:solidFill>
                            <a:schemeClr val="accent1">
                              <a:lumMod val="75000"/>
                            </a:schemeClr>
                          </a:solidFill>
                        </a:rPr>
                        <a:t> do VRTE /(</a:t>
                      </a:r>
                      <a:r>
                        <a:rPr lang="pt-BR" sz="1800" b="0" i="0" kern="1200" dirty="0">
                          <a:solidFill>
                            <a:schemeClr val="lt1"/>
                          </a:solidFill>
                          <a:effectLst/>
                          <a:latin typeface="+mn-lt"/>
                          <a:ea typeface="+mn-ea"/>
                          <a:cs typeface="+mn-cs"/>
                        </a:rPr>
                        <a:t>Valor de Referência do Tesouro Estadual)</a:t>
                      </a:r>
                      <a:r>
                        <a:rPr lang="pt-BR" sz="1800" baseline="0" dirty="0">
                          <a:solidFill>
                            <a:schemeClr val="accent1">
                              <a:lumMod val="75000"/>
                            </a:schemeClr>
                          </a:solidFill>
                        </a:rPr>
                        <a:t> 2024 R$ </a:t>
                      </a:r>
                      <a:r>
                        <a:rPr lang="pt-BR" sz="1800" dirty="0">
                          <a:solidFill>
                            <a:schemeClr val="accent1">
                              <a:lumMod val="75000"/>
                            </a:schemeClr>
                          </a:solidFill>
                        </a:rPr>
                        <a:t>4,5032</a:t>
                      </a:r>
                    </a:p>
                  </a:txBody>
                  <a:tcPr marT="45706" marB="45706"/>
                </a:tc>
                <a:tc hMerge="1">
                  <a:txBody>
                    <a:bodyPr/>
                    <a:lstStyle/>
                    <a:p>
                      <a:endParaRPr lang="pt-BR" dirty="0"/>
                    </a:p>
                  </a:txBody>
                  <a:tcPr/>
                </a:tc>
                <a:extLst>
                  <a:ext uri="{0D108BD9-81ED-4DB2-BD59-A6C34878D82A}">
                    <a16:rowId xmlns:a16="http://schemas.microsoft.com/office/drawing/2014/main" val="10000"/>
                  </a:ext>
                </a:extLst>
              </a:tr>
              <a:tr h="370731">
                <a:tc>
                  <a:txBody>
                    <a:bodyPr/>
                    <a:lstStyle/>
                    <a:p>
                      <a:pPr algn="ctr"/>
                      <a:r>
                        <a:rPr lang="pt-BR" sz="1800" kern="1200" dirty="0">
                          <a:solidFill>
                            <a:schemeClr val="accent1">
                              <a:lumMod val="75000"/>
                            </a:schemeClr>
                          </a:solidFill>
                        </a:rPr>
                        <a:t>80 Unidades de VRTE</a:t>
                      </a:r>
                      <a:endParaRPr lang="pt-BR" sz="1800" kern="1200" dirty="0">
                        <a:solidFill>
                          <a:schemeClr val="accent1">
                            <a:lumMod val="75000"/>
                          </a:schemeClr>
                        </a:solidFill>
                        <a:latin typeface="+mn-lt"/>
                        <a:ea typeface="+mn-ea"/>
                        <a:cs typeface="+mn-cs"/>
                      </a:endParaRPr>
                    </a:p>
                  </a:txBody>
                  <a:tcPr marT="45706" marB="45706"/>
                </a:tc>
                <a:tc>
                  <a:txBody>
                    <a:bodyPr/>
                    <a:lstStyle/>
                    <a:p>
                      <a:pPr algn="ctr"/>
                      <a:r>
                        <a:rPr lang="pt-BR" sz="1800" kern="1200" dirty="0">
                          <a:solidFill>
                            <a:schemeClr val="accent1">
                              <a:lumMod val="75000"/>
                            </a:schemeClr>
                          </a:solidFill>
                        </a:rPr>
                        <a:t>R$ 360,25</a:t>
                      </a:r>
                      <a:endParaRPr lang="pt-BR" sz="1800" kern="1200" dirty="0">
                        <a:solidFill>
                          <a:schemeClr val="accent1">
                            <a:lumMod val="75000"/>
                          </a:schemeClr>
                        </a:solidFill>
                        <a:latin typeface="+mn-lt"/>
                        <a:ea typeface="+mn-ea"/>
                        <a:cs typeface="+mn-cs"/>
                      </a:endParaRPr>
                    </a:p>
                  </a:txBody>
                  <a:tcPr marT="45706" marB="45706"/>
                </a:tc>
                <a:extLst>
                  <a:ext uri="{0D108BD9-81ED-4DB2-BD59-A6C34878D82A}">
                    <a16:rowId xmlns:a16="http://schemas.microsoft.com/office/drawing/2014/main" val="10001"/>
                  </a:ext>
                </a:extLst>
              </a:tr>
              <a:tr h="370731">
                <a:tc>
                  <a:txBody>
                    <a:bodyPr/>
                    <a:lstStyle/>
                    <a:p>
                      <a:pPr algn="ctr"/>
                      <a:r>
                        <a:rPr lang="pt-BR" sz="1800" kern="1200" dirty="0">
                          <a:solidFill>
                            <a:schemeClr val="accent1">
                              <a:lumMod val="75000"/>
                            </a:schemeClr>
                          </a:solidFill>
                        </a:rPr>
                        <a:t>300 Unidades de VRTE</a:t>
                      </a:r>
                      <a:endParaRPr lang="pt-BR" sz="1800" kern="1200" dirty="0">
                        <a:solidFill>
                          <a:schemeClr val="accent1">
                            <a:lumMod val="75000"/>
                          </a:schemeClr>
                        </a:solidFill>
                        <a:latin typeface="+mn-lt"/>
                        <a:ea typeface="+mn-ea"/>
                        <a:cs typeface="+mn-cs"/>
                      </a:endParaRPr>
                    </a:p>
                  </a:txBody>
                  <a:tcPr marT="45706" marB="45706"/>
                </a:tc>
                <a:tc>
                  <a:txBody>
                    <a:bodyPr/>
                    <a:lstStyle/>
                    <a:p>
                      <a:pPr algn="ctr"/>
                      <a:r>
                        <a:rPr lang="pt-BR" sz="1800" kern="1200" dirty="0">
                          <a:solidFill>
                            <a:schemeClr val="accent1">
                              <a:lumMod val="75000"/>
                            </a:schemeClr>
                          </a:solidFill>
                        </a:rPr>
                        <a:t>R$ 1.350,96</a:t>
                      </a:r>
                      <a:endParaRPr lang="pt-BR" sz="1800" kern="1200" dirty="0">
                        <a:solidFill>
                          <a:schemeClr val="accent1">
                            <a:lumMod val="75000"/>
                          </a:schemeClr>
                        </a:solidFill>
                        <a:latin typeface="+mn-lt"/>
                        <a:ea typeface="+mn-ea"/>
                        <a:cs typeface="+mn-cs"/>
                      </a:endParaRPr>
                    </a:p>
                  </a:txBody>
                  <a:tcPr marT="45706" marB="45706"/>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wipe(down)">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wipe(down)">
                                      <p:cBhvr>
                                        <p:cTn id="12" dur="500"/>
                                        <p:tgtEl>
                                          <p:spTgt spid="1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7">
                                            <p:txEl>
                                              <p:pRg st="4" end="4"/>
                                            </p:txEl>
                                          </p:spTgt>
                                        </p:tgtEl>
                                        <p:attrNameLst>
                                          <p:attrName>style.visibility</p:attrName>
                                        </p:attrNameLst>
                                      </p:cBhvr>
                                      <p:to>
                                        <p:strVal val="visible"/>
                                      </p:to>
                                    </p:set>
                                    <p:animEffect transition="in" filter="wipe(down)">
                                      <p:cBhvr>
                                        <p:cTn id="17" dur="500"/>
                                        <p:tgtEl>
                                          <p:spTgt spid="1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3D45A764-905A-4FB7-B976-D9145D2374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E04ED08E-4E40-4E64-96FD-F57AA21E7653}"/>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 name="Espaço Reservado para Conteúdo 1">
            <a:extLst>
              <a:ext uri="{FF2B5EF4-FFF2-40B4-BE49-F238E27FC236}">
                <a16:creationId xmlns:a16="http://schemas.microsoft.com/office/drawing/2014/main" id="{0E46BB1A-F576-4DBA-9431-9690A15876A7}"/>
              </a:ext>
            </a:extLst>
          </p:cNvPr>
          <p:cNvSpPr>
            <a:spLocks noGrp="1"/>
          </p:cNvSpPr>
          <p:nvPr>
            <p:ph idx="1"/>
          </p:nvPr>
        </p:nvSpPr>
        <p:spPr>
          <a:xfrm>
            <a:off x="429575" y="1339056"/>
            <a:ext cx="10113962" cy="3762375"/>
          </a:xfrm>
        </p:spPr>
        <p:txBody>
          <a:bodyPr>
            <a:normAutofit fontScale="62500" lnSpcReduction="20000"/>
          </a:bodyPr>
          <a:lstStyle/>
          <a:p>
            <a:pPr marL="893763" lvl="1" indent="-536575" eaLnBrk="1" hangingPunct="1">
              <a:spcBef>
                <a:spcPts val="1200"/>
              </a:spcBef>
              <a:spcAft>
                <a:spcPts val="1200"/>
              </a:spcAft>
              <a:buFont typeface="Wingdings" panose="05000000000000000000" pitchFamily="2" charset="2"/>
              <a:buChar char="§"/>
              <a:tabLst>
                <a:tab pos="893763" algn="l"/>
              </a:tabLst>
              <a:defRPr/>
            </a:pPr>
            <a:r>
              <a:rPr lang="pt-BR" sz="2600" dirty="0">
                <a:solidFill>
                  <a:schemeClr val="accent5">
                    <a:lumMod val="50000"/>
                  </a:schemeClr>
                </a:solidFill>
              </a:rPr>
              <a:t>Prazo de execução do projeto;</a:t>
            </a:r>
          </a:p>
          <a:p>
            <a:pPr marL="893763" lvl="1" indent="-536575" eaLnBrk="1" hangingPunct="1">
              <a:spcBef>
                <a:spcPts val="1200"/>
              </a:spcBef>
              <a:spcAft>
                <a:spcPts val="1200"/>
              </a:spcAft>
              <a:buFont typeface="Wingdings" panose="05000000000000000000" pitchFamily="2" charset="2"/>
              <a:buChar char="§"/>
              <a:tabLst>
                <a:tab pos="893763" algn="l"/>
              </a:tabLst>
              <a:defRPr/>
            </a:pPr>
            <a:r>
              <a:rPr lang="pt-BR" sz="2600" dirty="0">
                <a:solidFill>
                  <a:schemeClr val="accent5">
                    <a:lumMod val="50000"/>
                  </a:schemeClr>
                </a:solidFill>
              </a:rPr>
              <a:t>Comprovar a aplicação dos valores repassados pela FAPES; </a:t>
            </a:r>
          </a:p>
          <a:p>
            <a:pPr marL="893763" lvl="1" indent="-536575" eaLnBrk="1" hangingPunct="1">
              <a:spcBef>
                <a:spcPts val="1200"/>
              </a:spcBef>
              <a:spcAft>
                <a:spcPts val="1200"/>
              </a:spcAft>
              <a:buFont typeface="Wingdings" panose="05000000000000000000" pitchFamily="2" charset="2"/>
              <a:buChar char="§"/>
              <a:tabLst>
                <a:tab pos="893763" algn="l"/>
              </a:tabLst>
              <a:defRPr/>
            </a:pPr>
            <a:r>
              <a:rPr lang="pt-BR" sz="2600" dirty="0">
                <a:solidFill>
                  <a:schemeClr val="accent5">
                    <a:lumMod val="50000"/>
                  </a:schemeClr>
                </a:solidFill>
              </a:rPr>
              <a:t>Itens de despesas de capital e natureza da despesas de custeio aprovado no projeto;</a:t>
            </a:r>
          </a:p>
          <a:p>
            <a:pPr marL="893763" lvl="1" indent="-536575" eaLnBrk="1" hangingPunct="1">
              <a:spcBef>
                <a:spcPts val="1200"/>
              </a:spcBef>
              <a:spcAft>
                <a:spcPts val="1200"/>
              </a:spcAft>
              <a:buFont typeface="Wingdings" panose="05000000000000000000" pitchFamily="2" charset="2"/>
              <a:buChar char="§"/>
              <a:tabLst>
                <a:tab pos="893763" algn="l"/>
              </a:tabLst>
              <a:defRPr/>
            </a:pPr>
            <a:r>
              <a:rPr lang="pt-BR" sz="2600" dirty="0">
                <a:solidFill>
                  <a:schemeClr val="accent5">
                    <a:lumMod val="50000"/>
                  </a:schemeClr>
                </a:solidFill>
              </a:rPr>
              <a:t>Preenchimento dos documentos fiscais;</a:t>
            </a:r>
          </a:p>
          <a:p>
            <a:pPr marL="893763" lvl="1" indent="-536575" eaLnBrk="1" hangingPunct="1">
              <a:spcBef>
                <a:spcPts val="1200"/>
              </a:spcBef>
              <a:spcAft>
                <a:spcPts val="1200"/>
              </a:spcAft>
              <a:buFont typeface="Wingdings" panose="05000000000000000000" pitchFamily="2" charset="2"/>
              <a:buChar char="§"/>
              <a:tabLst>
                <a:tab pos="893763" algn="l"/>
              </a:tabLst>
              <a:defRPr/>
            </a:pPr>
            <a:r>
              <a:rPr lang="pt-BR" sz="2600" dirty="0">
                <a:solidFill>
                  <a:schemeClr val="accent5">
                    <a:lumMod val="50000"/>
                  </a:schemeClr>
                </a:solidFill>
              </a:rPr>
              <a:t>Um pagamento para cada nota fiscal;</a:t>
            </a:r>
          </a:p>
          <a:p>
            <a:pPr marL="893763" lvl="1" indent="-536575" eaLnBrk="1" hangingPunct="1">
              <a:spcBef>
                <a:spcPts val="1200"/>
              </a:spcBef>
              <a:spcAft>
                <a:spcPts val="1200"/>
              </a:spcAft>
              <a:buFont typeface="Wingdings" panose="05000000000000000000" pitchFamily="2" charset="2"/>
              <a:buChar char="§"/>
              <a:tabLst>
                <a:tab pos="893763" algn="l"/>
              </a:tabLst>
              <a:defRPr/>
            </a:pPr>
            <a:r>
              <a:rPr lang="pt-BR" sz="2600" dirty="0">
                <a:solidFill>
                  <a:schemeClr val="accent5">
                    <a:lumMod val="50000"/>
                  </a:schemeClr>
                </a:solidFill>
              </a:rPr>
              <a:t>Emissão de nota Fiscal, fatura, recibo e outros sempre em nome do outorgado;</a:t>
            </a:r>
          </a:p>
          <a:p>
            <a:pPr marL="893763" lvl="1" indent="-536575" eaLnBrk="1" hangingPunct="1">
              <a:spcBef>
                <a:spcPts val="1200"/>
              </a:spcBef>
              <a:spcAft>
                <a:spcPts val="1200"/>
              </a:spcAft>
              <a:buFont typeface="Wingdings" panose="05000000000000000000" pitchFamily="2" charset="2"/>
              <a:buChar char="§"/>
              <a:tabLst>
                <a:tab pos="893763" algn="l"/>
              </a:tabLst>
              <a:defRPr/>
            </a:pPr>
            <a:r>
              <a:rPr lang="pt-BR" sz="2600" dirty="0">
                <a:solidFill>
                  <a:schemeClr val="accent5">
                    <a:lumMod val="50000"/>
                  </a:schemeClr>
                </a:solidFill>
              </a:rPr>
              <a:t>Data de emissão do documento durante vigência;</a:t>
            </a:r>
          </a:p>
          <a:p>
            <a:pPr marL="893763" lvl="1" indent="-536575" eaLnBrk="1" hangingPunct="1">
              <a:spcBef>
                <a:spcPts val="1200"/>
              </a:spcBef>
              <a:spcAft>
                <a:spcPts val="1200"/>
              </a:spcAft>
              <a:buFont typeface="Wingdings" panose="05000000000000000000" pitchFamily="2" charset="2"/>
              <a:buChar char="§"/>
              <a:tabLst>
                <a:tab pos="893763" algn="l"/>
              </a:tabLst>
              <a:defRPr/>
            </a:pPr>
            <a:r>
              <a:rPr lang="pt-BR" sz="2600" dirty="0">
                <a:solidFill>
                  <a:schemeClr val="accent5">
                    <a:lumMod val="50000"/>
                  </a:schemeClr>
                </a:solidFill>
              </a:rPr>
              <a:t>Poderá utilizar 100% dos rendimentos.</a:t>
            </a:r>
          </a:p>
          <a:p>
            <a:pPr marL="357188" lvl="1" indent="0" eaLnBrk="1" hangingPunct="1">
              <a:spcBef>
                <a:spcPts val="1800"/>
              </a:spcBef>
              <a:spcAft>
                <a:spcPts val="1200"/>
              </a:spcAft>
              <a:buFont typeface="Arial" panose="020B0604020202020204" pitchFamily="34" charset="0"/>
              <a:buNone/>
              <a:tabLst>
                <a:tab pos="893763" algn="l"/>
              </a:tabLst>
              <a:defRPr/>
            </a:pPr>
            <a:endParaRPr lang="pt-BR" sz="2800" dirty="0">
              <a:solidFill>
                <a:srgbClr val="0070C0"/>
              </a:solidFill>
            </a:endParaRPr>
          </a:p>
        </p:txBody>
      </p:sp>
      <p:sp>
        <p:nvSpPr>
          <p:cNvPr id="6" name="Título 1">
            <a:extLst>
              <a:ext uri="{FF2B5EF4-FFF2-40B4-BE49-F238E27FC236}">
                <a16:creationId xmlns:a16="http://schemas.microsoft.com/office/drawing/2014/main" id="{A86889B4-6A51-4C8F-843E-FBED219A668C}"/>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Atenção para alguns Pontos...</a:t>
            </a:r>
            <a:endParaRPr lang="pt-BR" sz="2000" b="1" dirty="0">
              <a:solidFill>
                <a:schemeClr val="accent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subTnLst>
                                    <p:animClr clrSpc="rgb" dir="cw">
                                      <p:cBhvr override="childStyle">
                                        <p:cTn dur="1" fill="hold" display="0" masterRel="nextClick" afterEffect="1"/>
                                        <p:tgtEl>
                                          <p:spTgt spid="2">
                                            <p:txEl>
                                              <p:pRg st="0" end="0"/>
                                            </p:txEl>
                                          </p:spTgt>
                                        </p:tgtEl>
                                        <p:attrNameLst>
                                          <p:attrName>ppt_c</p:attrName>
                                        </p:attrNameLst>
                                      </p:cBhvr>
                                      <p:to>
                                        <a:schemeClr val="accent1"/>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subTnLst>
                                    <p:animClr clrSpc="rgb" dir="cw">
                                      <p:cBhvr override="childStyle">
                                        <p:cTn dur="1" fill="hold" display="0" masterRel="nextClick" afterEffect="1"/>
                                        <p:tgtEl>
                                          <p:spTgt spid="2">
                                            <p:txEl>
                                              <p:pRg st="1" end="1"/>
                                            </p:txEl>
                                          </p:spTgt>
                                        </p:tgtEl>
                                        <p:attrNameLst>
                                          <p:attrName>ppt_c</p:attrName>
                                        </p:attrNameLst>
                                      </p:cBhvr>
                                      <p:to>
                                        <a:schemeClr val="accent1"/>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ssolve">
                                      <p:cBhvr>
                                        <p:cTn id="17" dur="500"/>
                                        <p:tgtEl>
                                          <p:spTgt spid="2">
                                            <p:txEl>
                                              <p:pRg st="2" end="2"/>
                                            </p:txEl>
                                          </p:spTgt>
                                        </p:tgtEl>
                                      </p:cBhvr>
                                    </p:animEffect>
                                  </p:childTnLst>
                                  <p:subTnLst>
                                    <p:animClr clrSpc="rgb" dir="cw">
                                      <p:cBhvr override="childStyle">
                                        <p:cTn dur="1" fill="hold" display="0" masterRel="nextClick" afterEffect="1"/>
                                        <p:tgtEl>
                                          <p:spTgt spid="2">
                                            <p:txEl>
                                              <p:pRg st="2" end="2"/>
                                            </p:txEl>
                                          </p:spTgt>
                                        </p:tgtEl>
                                        <p:attrNameLst>
                                          <p:attrName>ppt_c</p:attrName>
                                        </p:attrNameLst>
                                      </p:cBhvr>
                                      <p:to>
                                        <a:schemeClr val="accent1"/>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dissolve">
                                      <p:cBhvr>
                                        <p:cTn id="22" dur="500"/>
                                        <p:tgtEl>
                                          <p:spTgt spid="2">
                                            <p:txEl>
                                              <p:pRg st="3" end="3"/>
                                            </p:txEl>
                                          </p:spTgt>
                                        </p:tgtEl>
                                      </p:cBhvr>
                                    </p:animEffect>
                                  </p:childTnLst>
                                  <p:subTnLst>
                                    <p:animClr clrSpc="rgb" dir="cw">
                                      <p:cBhvr override="childStyle">
                                        <p:cTn dur="1" fill="hold" display="0" masterRel="nextClick" afterEffect="1"/>
                                        <p:tgtEl>
                                          <p:spTgt spid="2">
                                            <p:txEl>
                                              <p:pRg st="3" end="3"/>
                                            </p:txEl>
                                          </p:spTgt>
                                        </p:tgtEl>
                                        <p:attrNameLst>
                                          <p:attrName>ppt_c</p:attrName>
                                        </p:attrNameLst>
                                      </p:cBhvr>
                                      <p:to>
                                        <a:schemeClr val="accent1"/>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dissolve">
                                      <p:cBhvr>
                                        <p:cTn id="27" dur="500"/>
                                        <p:tgtEl>
                                          <p:spTgt spid="2">
                                            <p:txEl>
                                              <p:pRg st="4" end="4"/>
                                            </p:txEl>
                                          </p:spTgt>
                                        </p:tgtEl>
                                      </p:cBhvr>
                                    </p:animEffect>
                                  </p:childTnLst>
                                  <p:subTnLst>
                                    <p:animClr clrSpc="rgb" dir="cw">
                                      <p:cBhvr override="childStyle">
                                        <p:cTn dur="1" fill="hold" display="0" masterRel="nextClick" afterEffect="1"/>
                                        <p:tgtEl>
                                          <p:spTgt spid="2">
                                            <p:txEl>
                                              <p:pRg st="4" end="4"/>
                                            </p:txEl>
                                          </p:spTgt>
                                        </p:tgtEl>
                                        <p:attrNameLst>
                                          <p:attrName>ppt_c</p:attrName>
                                        </p:attrNameLst>
                                      </p:cBhvr>
                                      <p:to>
                                        <a:schemeClr val="accent1"/>
                                      </p:to>
                                    </p:animClr>
                                  </p:sub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dissolve">
                                      <p:cBhvr>
                                        <p:cTn id="32" dur="500"/>
                                        <p:tgtEl>
                                          <p:spTgt spid="2">
                                            <p:txEl>
                                              <p:pRg st="5" end="5"/>
                                            </p:txEl>
                                          </p:spTgt>
                                        </p:tgtEl>
                                      </p:cBhvr>
                                    </p:animEffect>
                                  </p:childTnLst>
                                  <p:subTnLst>
                                    <p:animClr clrSpc="rgb" dir="cw">
                                      <p:cBhvr override="childStyle">
                                        <p:cTn dur="1" fill="hold" display="0" masterRel="nextClick" afterEffect="1"/>
                                        <p:tgtEl>
                                          <p:spTgt spid="2">
                                            <p:txEl>
                                              <p:pRg st="5" end="5"/>
                                            </p:txEl>
                                          </p:spTgt>
                                        </p:tgtEl>
                                        <p:attrNameLst>
                                          <p:attrName>ppt_c</p:attrName>
                                        </p:attrNameLst>
                                      </p:cBhvr>
                                      <p:to>
                                        <a:schemeClr val="accent1"/>
                                      </p:to>
                                    </p:animClr>
                                  </p:sub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dissolve">
                                      <p:cBhvr>
                                        <p:cTn id="37" dur="500"/>
                                        <p:tgtEl>
                                          <p:spTgt spid="2">
                                            <p:txEl>
                                              <p:pRg st="6" end="6"/>
                                            </p:txEl>
                                          </p:spTgt>
                                        </p:tgtEl>
                                      </p:cBhvr>
                                    </p:animEffect>
                                  </p:childTnLst>
                                  <p:subTnLst>
                                    <p:animClr clrSpc="rgb" dir="cw">
                                      <p:cBhvr override="childStyle">
                                        <p:cTn dur="1" fill="hold" display="0" masterRel="nextClick" afterEffect="1"/>
                                        <p:tgtEl>
                                          <p:spTgt spid="2">
                                            <p:txEl>
                                              <p:pRg st="6" end="6"/>
                                            </p:txEl>
                                          </p:spTgt>
                                        </p:tgtEl>
                                        <p:attrNameLst>
                                          <p:attrName>ppt_c</p:attrName>
                                        </p:attrNameLst>
                                      </p:cBhvr>
                                      <p:to>
                                        <a:schemeClr val="accent1"/>
                                      </p:to>
                                    </p:animClr>
                                  </p:sub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dissolve">
                                      <p:cBhvr>
                                        <p:cTn id="42" dur="500"/>
                                        <p:tgtEl>
                                          <p:spTgt spid="2">
                                            <p:txEl>
                                              <p:pRg st="7" end="7"/>
                                            </p:txEl>
                                          </p:spTgt>
                                        </p:tgtEl>
                                      </p:cBhvr>
                                    </p:animEffect>
                                  </p:childTnLst>
                                  <p:subTnLst>
                                    <p:animClr clrSpc="rgb" dir="cw">
                                      <p:cBhvr override="childStyle">
                                        <p:cTn dur="1" fill="hold" display="0" masterRel="nextClick" afterEffect="1"/>
                                        <p:tgtEl>
                                          <p:spTgt spid="2">
                                            <p:txEl>
                                              <p:pRg st="7" end="7"/>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B44D1B62-F038-4B51-9E68-A11F942A36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C819E5B0-C126-44D1-8A32-337461BB8961}"/>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 name="Espaço Reservado para Conteúdo 1">
            <a:extLst>
              <a:ext uri="{FF2B5EF4-FFF2-40B4-BE49-F238E27FC236}">
                <a16:creationId xmlns:a16="http://schemas.microsoft.com/office/drawing/2014/main" id="{3492FBB5-5E7E-4E38-89ED-9F1CEFDFACAF}"/>
              </a:ext>
            </a:extLst>
          </p:cNvPr>
          <p:cNvSpPr>
            <a:spLocks noGrp="1"/>
          </p:cNvSpPr>
          <p:nvPr>
            <p:ph idx="1"/>
          </p:nvPr>
        </p:nvSpPr>
        <p:spPr>
          <a:xfrm>
            <a:off x="96838" y="1547812"/>
            <a:ext cx="10113962" cy="3762375"/>
          </a:xfrm>
        </p:spPr>
        <p:txBody>
          <a:bodyPr>
            <a:normAutofit/>
          </a:bodyPr>
          <a:lstStyle/>
          <a:p>
            <a:pPr marL="357188" lvl="1" indent="0" eaLnBrk="1" hangingPunct="1">
              <a:spcBef>
                <a:spcPts val="1800"/>
              </a:spcBef>
              <a:spcAft>
                <a:spcPts val="1200"/>
              </a:spcAft>
              <a:buFont typeface="Arial" panose="020B0604020202020204" pitchFamily="34" charset="0"/>
              <a:buNone/>
              <a:tabLst>
                <a:tab pos="893763" algn="l"/>
              </a:tabLst>
              <a:defRPr/>
            </a:pPr>
            <a:r>
              <a:rPr lang="pt-BR" sz="2800" dirty="0">
                <a:solidFill>
                  <a:schemeClr val="accent1">
                    <a:lumMod val="75000"/>
                  </a:schemeClr>
                </a:solidFill>
              </a:rPr>
              <a:t>É vedado..</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dirty="0">
                <a:solidFill>
                  <a:schemeClr val="accent1">
                    <a:lumMod val="75000"/>
                  </a:schemeClr>
                </a:solidFill>
              </a:rPr>
              <a:t>utilizar os recursos a título de empréstimo para reposição futura;</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dirty="0">
                <a:solidFill>
                  <a:schemeClr val="accent1">
                    <a:lumMod val="75000"/>
                  </a:schemeClr>
                </a:solidFill>
              </a:rPr>
              <a:t>executar despesa em data anterior ou posterior à vigência do Termo de Outorga;</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dirty="0">
                <a:solidFill>
                  <a:schemeClr val="accent1">
                    <a:lumMod val="75000"/>
                  </a:schemeClr>
                </a:solidFill>
              </a:rPr>
              <a:t>efetuar pagamento com despesas meio (exemplo: contas de luz, água, telefone, alimentação, material de limpeza e higiene);</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dirty="0">
                <a:solidFill>
                  <a:schemeClr val="accent1">
                    <a:lumMod val="75000"/>
                  </a:schemeClr>
                </a:solidFill>
              </a:rPr>
              <a:t>realizar despesas com multas, juros, tarifas ou atualização monetária;</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dirty="0">
                <a:solidFill>
                  <a:schemeClr val="accent1">
                    <a:lumMod val="75000"/>
                  </a:schemeClr>
                </a:solidFill>
              </a:rPr>
              <a:t>contratação de serviços de terceiros pessoa física ou jurídica e de bolsas, a pessoas com parentesco até o terceiro grau com o outorgado.</a:t>
            </a:r>
          </a:p>
          <a:p>
            <a:pPr marL="357188" lvl="1" indent="0" eaLnBrk="1" hangingPunct="1">
              <a:spcBef>
                <a:spcPts val="1800"/>
              </a:spcBef>
              <a:spcAft>
                <a:spcPts val="1200"/>
              </a:spcAft>
              <a:buFont typeface="Arial" panose="020B0604020202020204" pitchFamily="34" charset="0"/>
              <a:buNone/>
              <a:tabLst>
                <a:tab pos="893763" algn="l"/>
              </a:tabLst>
              <a:defRPr/>
            </a:pPr>
            <a:endParaRPr lang="pt-BR" sz="2800" dirty="0">
              <a:solidFill>
                <a:schemeClr val="accent1">
                  <a:lumMod val="75000"/>
                </a:schemeClr>
              </a:solidFill>
            </a:endParaRPr>
          </a:p>
        </p:txBody>
      </p:sp>
      <p:sp>
        <p:nvSpPr>
          <p:cNvPr id="6" name="Título 1">
            <a:extLst>
              <a:ext uri="{FF2B5EF4-FFF2-40B4-BE49-F238E27FC236}">
                <a16:creationId xmlns:a16="http://schemas.microsoft.com/office/drawing/2014/main" id="{3398E4A6-77F3-4393-AB28-D82180FDFB54}"/>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Regra de Ouro...</a:t>
            </a:r>
            <a:endParaRPr lang="pt-BR" sz="2000" b="1" dirty="0">
              <a:solidFill>
                <a:schemeClr val="accent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subTnLst>
                                    <p:animClr clrSpc="rgb" dir="cw">
                                      <p:cBhvr override="childStyle">
                                        <p:cTn dur="1" fill="hold" display="0" masterRel="nextClick" afterEffect="1"/>
                                        <p:tgtEl>
                                          <p:spTgt spid="2"/>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m 15">
            <a:extLst>
              <a:ext uri="{FF2B5EF4-FFF2-40B4-BE49-F238E27FC236}">
                <a16:creationId xmlns:a16="http://schemas.microsoft.com/office/drawing/2014/main" id="{1DDFDA71-C3FD-426E-A9CF-B3756A2BD5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A4D5EE2E-1C74-4A3A-BA0E-AEB21D446708}"/>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A5CA1811-AA93-4A6F-8E2D-F477F50AC055}"/>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Acesso Cidadão / </a:t>
            </a:r>
            <a:r>
              <a:rPr lang="pt-BR" sz="2800" b="1" dirty="0" err="1">
                <a:solidFill>
                  <a:schemeClr val="accent1">
                    <a:lumMod val="75000"/>
                  </a:schemeClr>
                </a:solidFill>
              </a:rPr>
              <a:t>EDOCs</a:t>
            </a:r>
            <a:endParaRPr lang="pt-BR" sz="2000" b="1" dirty="0">
              <a:solidFill>
                <a:schemeClr val="accent1">
                  <a:lumMod val="75000"/>
                </a:schemeClr>
              </a:solidFill>
            </a:endParaRPr>
          </a:p>
        </p:txBody>
      </p:sp>
      <p:pic>
        <p:nvPicPr>
          <p:cNvPr id="14341" name="Imagem 4">
            <a:extLst>
              <a:ext uri="{FF2B5EF4-FFF2-40B4-BE49-F238E27FC236}">
                <a16:creationId xmlns:a16="http://schemas.microsoft.com/office/drawing/2014/main" id="{13310A4A-57F8-4FFF-81AF-EC988F8DD2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03288"/>
            <a:ext cx="6356350" cy="427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Imagem 8">
            <a:extLst>
              <a:ext uri="{FF2B5EF4-FFF2-40B4-BE49-F238E27FC236}">
                <a16:creationId xmlns:a16="http://schemas.microsoft.com/office/drawing/2014/main" id="{FCB75E96-118A-40BB-BA90-A3FD7A71B7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40375" y="3375025"/>
            <a:ext cx="6599238" cy="274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lipse 11">
            <a:extLst>
              <a:ext uri="{FF2B5EF4-FFF2-40B4-BE49-F238E27FC236}">
                <a16:creationId xmlns:a16="http://schemas.microsoft.com/office/drawing/2014/main" id="{10366713-14D1-49F1-A162-CA8F21185DBC}"/>
              </a:ext>
            </a:extLst>
          </p:cNvPr>
          <p:cNvSpPr/>
          <p:nvPr/>
        </p:nvSpPr>
        <p:spPr>
          <a:xfrm>
            <a:off x="304800" y="1457325"/>
            <a:ext cx="530225" cy="5302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b="1" dirty="0"/>
              <a:t>1</a:t>
            </a:r>
          </a:p>
        </p:txBody>
      </p:sp>
      <p:sp>
        <p:nvSpPr>
          <p:cNvPr id="15" name="Elipse 14">
            <a:extLst>
              <a:ext uri="{FF2B5EF4-FFF2-40B4-BE49-F238E27FC236}">
                <a16:creationId xmlns:a16="http://schemas.microsoft.com/office/drawing/2014/main" id="{F97E80B1-83AA-423D-9A8F-B2302C7197FC}"/>
              </a:ext>
            </a:extLst>
          </p:cNvPr>
          <p:cNvSpPr/>
          <p:nvPr/>
        </p:nvSpPr>
        <p:spPr>
          <a:xfrm>
            <a:off x="5830888" y="3822700"/>
            <a:ext cx="530225" cy="5302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b="1" dirty="0"/>
              <a:t>2</a:t>
            </a:r>
          </a:p>
        </p:txBody>
      </p:sp>
      <p:sp>
        <p:nvSpPr>
          <p:cNvPr id="13" name="Seta: para a Direita 12">
            <a:extLst>
              <a:ext uri="{FF2B5EF4-FFF2-40B4-BE49-F238E27FC236}">
                <a16:creationId xmlns:a16="http://schemas.microsoft.com/office/drawing/2014/main" id="{FC7CBA93-B4B9-454C-A294-B6A1FB4DB5A9}"/>
              </a:ext>
            </a:extLst>
          </p:cNvPr>
          <p:cNvSpPr/>
          <p:nvPr/>
        </p:nvSpPr>
        <p:spPr>
          <a:xfrm>
            <a:off x="400050" y="2870200"/>
            <a:ext cx="530225" cy="29686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7" name="Seta: para a Direita 16">
            <a:extLst>
              <a:ext uri="{FF2B5EF4-FFF2-40B4-BE49-F238E27FC236}">
                <a16:creationId xmlns:a16="http://schemas.microsoft.com/office/drawing/2014/main" id="{4B180B05-E646-4CDE-B931-52649730B087}"/>
              </a:ext>
            </a:extLst>
          </p:cNvPr>
          <p:cNvSpPr/>
          <p:nvPr/>
        </p:nvSpPr>
        <p:spPr>
          <a:xfrm>
            <a:off x="400050" y="3338513"/>
            <a:ext cx="530225" cy="29686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4" name="Seta: para Baixo 13">
            <a:extLst>
              <a:ext uri="{FF2B5EF4-FFF2-40B4-BE49-F238E27FC236}">
                <a16:creationId xmlns:a16="http://schemas.microsoft.com/office/drawing/2014/main" id="{093E9D47-A419-4B74-B26D-BEFE82DBCDAB}"/>
              </a:ext>
            </a:extLst>
          </p:cNvPr>
          <p:cNvSpPr/>
          <p:nvPr/>
        </p:nvSpPr>
        <p:spPr>
          <a:xfrm>
            <a:off x="6904038" y="3863975"/>
            <a:ext cx="768350" cy="85407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21" name="Seta: para Baixo 20">
            <a:extLst>
              <a:ext uri="{FF2B5EF4-FFF2-40B4-BE49-F238E27FC236}">
                <a16:creationId xmlns:a16="http://schemas.microsoft.com/office/drawing/2014/main" id="{7C3E67A8-66D1-4842-BCE9-D48DC619D338}"/>
              </a:ext>
            </a:extLst>
          </p:cNvPr>
          <p:cNvSpPr/>
          <p:nvPr/>
        </p:nvSpPr>
        <p:spPr>
          <a:xfrm rot="10800000">
            <a:off x="11098213" y="3760788"/>
            <a:ext cx="530225" cy="53022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heel(1)">
                                      <p:cBhvr>
                                        <p:cTn id="11" dur="2000"/>
                                        <p:tgtEl>
                                          <p:spTgt spid="1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1" presetClass="entr" presetSubtype="1"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heel(1)">
                                      <p:cBhvr>
                                        <p:cTn id="16" dur="2000"/>
                                        <p:tgtEl>
                                          <p:spTgt spid="1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000"/>
                                        <p:tgtEl>
                                          <p:spTgt spid="14"/>
                                        </p:tgtEl>
                                      </p:cBhvr>
                                    </p:animEffect>
                                    <p:anim calcmode="lin" valueType="num">
                                      <p:cBhvr>
                                        <p:cTn id="26" dur="2000" fill="hold"/>
                                        <p:tgtEl>
                                          <p:spTgt spid="14"/>
                                        </p:tgtEl>
                                        <p:attrNameLst>
                                          <p:attrName>ppt_w</p:attrName>
                                        </p:attrNameLst>
                                      </p:cBhvr>
                                      <p:tavLst>
                                        <p:tav tm="0" fmla="#ppt_w*sin(2.5*pi*$)">
                                          <p:val>
                                            <p:fltVal val="0"/>
                                          </p:val>
                                        </p:tav>
                                        <p:tav tm="100000">
                                          <p:val>
                                            <p:fltVal val="1"/>
                                          </p:val>
                                        </p:tav>
                                      </p:tavLst>
                                    </p:anim>
                                    <p:anim calcmode="lin" valueType="num">
                                      <p:cBhvr>
                                        <p:cTn id="27" dur="2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28" fill="hold" nodeType="clickPar">
                      <p:stCondLst>
                        <p:cond delay="indefinite"/>
                      </p:stCondLst>
                      <p:childTnLst>
                        <p:par>
                          <p:cTn id="29" fill="hold" nodeType="withGroup">
                            <p:stCondLst>
                              <p:cond delay="0"/>
                            </p:stCondLst>
                            <p:childTnLst>
                              <p:par>
                                <p:cTn id="30" presetID="45"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2000"/>
                                        <p:tgtEl>
                                          <p:spTgt spid="21"/>
                                        </p:tgtEl>
                                      </p:cBhvr>
                                    </p:animEffect>
                                    <p:anim calcmode="lin" valueType="num">
                                      <p:cBhvr>
                                        <p:cTn id="33" dur="2000" fill="hold"/>
                                        <p:tgtEl>
                                          <p:spTgt spid="21"/>
                                        </p:tgtEl>
                                        <p:attrNameLst>
                                          <p:attrName>ppt_w</p:attrName>
                                        </p:attrNameLst>
                                      </p:cBhvr>
                                      <p:tavLst>
                                        <p:tav tm="0" fmla="#ppt_w*sin(2.5*pi*$)">
                                          <p:val>
                                            <p:fltVal val="0"/>
                                          </p:val>
                                        </p:tav>
                                        <p:tav tm="100000">
                                          <p:val>
                                            <p:fltVal val="1"/>
                                          </p:val>
                                        </p:tav>
                                      </p:tavLst>
                                    </p:anim>
                                    <p:anim calcmode="lin" valueType="num">
                                      <p:cBhvr>
                                        <p:cTn id="34" dur="20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3" grpId="0" animBg="1"/>
      <p:bldP spid="17" grpId="0" animBg="1"/>
      <p:bldP spid="14"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m 15">
            <a:extLst>
              <a:ext uri="{FF2B5EF4-FFF2-40B4-BE49-F238E27FC236}">
                <a16:creationId xmlns:a16="http://schemas.microsoft.com/office/drawing/2014/main" id="{D87226E5-1F75-4634-9419-CA910CA28C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F672E0E5-C70E-4C73-A184-F9A7B80F15A8}"/>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EEC7225B-073B-4429-A69B-ED2B59E081CC}"/>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Acesso Cidadão / </a:t>
            </a:r>
            <a:r>
              <a:rPr lang="pt-BR" sz="2800" b="1" dirty="0" err="1">
                <a:solidFill>
                  <a:schemeClr val="accent1">
                    <a:lumMod val="75000"/>
                  </a:schemeClr>
                </a:solidFill>
              </a:rPr>
              <a:t>EDOCs</a:t>
            </a:r>
            <a:endParaRPr lang="pt-BR" sz="2000" b="1" dirty="0">
              <a:solidFill>
                <a:schemeClr val="accent1">
                  <a:lumMod val="75000"/>
                </a:schemeClr>
              </a:solidFill>
            </a:endParaRPr>
          </a:p>
        </p:txBody>
      </p:sp>
      <p:sp>
        <p:nvSpPr>
          <p:cNvPr id="15" name="Elipse 14">
            <a:extLst>
              <a:ext uri="{FF2B5EF4-FFF2-40B4-BE49-F238E27FC236}">
                <a16:creationId xmlns:a16="http://schemas.microsoft.com/office/drawing/2014/main" id="{A7E43A30-22E0-4797-B6FD-D1CEA0FD5BD0}"/>
              </a:ext>
            </a:extLst>
          </p:cNvPr>
          <p:cNvSpPr/>
          <p:nvPr/>
        </p:nvSpPr>
        <p:spPr>
          <a:xfrm>
            <a:off x="5830888" y="3822700"/>
            <a:ext cx="530225" cy="5302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b="1" dirty="0"/>
              <a:t>2</a:t>
            </a:r>
          </a:p>
        </p:txBody>
      </p:sp>
      <p:sp>
        <p:nvSpPr>
          <p:cNvPr id="14" name="Seta: para Baixo 13">
            <a:extLst>
              <a:ext uri="{FF2B5EF4-FFF2-40B4-BE49-F238E27FC236}">
                <a16:creationId xmlns:a16="http://schemas.microsoft.com/office/drawing/2014/main" id="{5402CC8A-9A21-450D-8484-2D512FB9C22C}"/>
              </a:ext>
            </a:extLst>
          </p:cNvPr>
          <p:cNvSpPr/>
          <p:nvPr/>
        </p:nvSpPr>
        <p:spPr>
          <a:xfrm>
            <a:off x="6904038" y="3863975"/>
            <a:ext cx="768350" cy="8540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pic>
        <p:nvPicPr>
          <p:cNvPr id="15367" name="Imagem 1">
            <a:extLst>
              <a:ext uri="{FF2B5EF4-FFF2-40B4-BE49-F238E27FC236}">
                <a16:creationId xmlns:a16="http://schemas.microsoft.com/office/drawing/2014/main" id="{9E14AA23-D344-4385-84A8-F673934E47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904366"/>
            <a:ext cx="9921875" cy="411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Elipse 11">
            <a:extLst>
              <a:ext uri="{FF2B5EF4-FFF2-40B4-BE49-F238E27FC236}">
                <a16:creationId xmlns:a16="http://schemas.microsoft.com/office/drawing/2014/main" id="{8630E2F1-0236-4D47-81B5-3F92423E5A56}"/>
              </a:ext>
            </a:extLst>
          </p:cNvPr>
          <p:cNvSpPr/>
          <p:nvPr/>
        </p:nvSpPr>
        <p:spPr>
          <a:xfrm>
            <a:off x="8388032" y="3043396"/>
            <a:ext cx="530225" cy="5302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b="1" dirty="0"/>
              <a:t>3</a:t>
            </a:r>
          </a:p>
        </p:txBody>
      </p:sp>
      <p:sp>
        <p:nvSpPr>
          <p:cNvPr id="13" name="Seta: para a Direita 12">
            <a:extLst>
              <a:ext uri="{FF2B5EF4-FFF2-40B4-BE49-F238E27FC236}">
                <a16:creationId xmlns:a16="http://schemas.microsoft.com/office/drawing/2014/main" id="{5E43FBAA-D2D5-4A5D-9FC2-4C2075F97F71}"/>
              </a:ext>
            </a:extLst>
          </p:cNvPr>
          <p:cNvSpPr/>
          <p:nvPr/>
        </p:nvSpPr>
        <p:spPr>
          <a:xfrm rot="5400000">
            <a:off x="778669" y="785812"/>
            <a:ext cx="530225" cy="147478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7" name="Seta: para a Direita 16">
            <a:extLst>
              <a:ext uri="{FF2B5EF4-FFF2-40B4-BE49-F238E27FC236}">
                <a16:creationId xmlns:a16="http://schemas.microsoft.com/office/drawing/2014/main" id="{3CBA7B9A-67BA-42F5-A925-2B746190FBC1}"/>
              </a:ext>
            </a:extLst>
          </p:cNvPr>
          <p:cNvSpPr/>
          <p:nvPr/>
        </p:nvSpPr>
        <p:spPr>
          <a:xfrm rot="10800000">
            <a:off x="4207669" y="1905159"/>
            <a:ext cx="530225" cy="29686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21" name="Seta: para Baixo 20">
            <a:extLst>
              <a:ext uri="{FF2B5EF4-FFF2-40B4-BE49-F238E27FC236}">
                <a16:creationId xmlns:a16="http://schemas.microsoft.com/office/drawing/2014/main" id="{BF29FD52-EDB9-49E3-B005-29C5E4F16F4B}"/>
              </a:ext>
            </a:extLst>
          </p:cNvPr>
          <p:cNvSpPr/>
          <p:nvPr/>
        </p:nvSpPr>
        <p:spPr>
          <a:xfrm rot="10800000">
            <a:off x="8983662" y="2202021"/>
            <a:ext cx="530225" cy="53022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fltVal val="0"/>
                                          </p:val>
                                        </p:tav>
                                        <p:tav tm="100000">
                                          <p:val>
                                            <p:strVal val="#ppt_w"/>
                                          </p:val>
                                        </p:tav>
                                      </p:tavLst>
                                    </p:anim>
                                    <p:anim calcmode="lin" valueType="num">
                                      <p:cBhvr>
                                        <p:cTn id="16" dur="1000" fill="hold"/>
                                        <p:tgtEl>
                                          <p:spTgt spid="17"/>
                                        </p:tgtEl>
                                        <p:attrNameLst>
                                          <p:attrName>ppt_h</p:attrName>
                                        </p:attrNameLst>
                                      </p:cBhvr>
                                      <p:tavLst>
                                        <p:tav tm="0">
                                          <p:val>
                                            <p:fltVal val="0"/>
                                          </p:val>
                                        </p:tav>
                                        <p:tav tm="100000">
                                          <p:val>
                                            <p:strVal val="#ppt_h"/>
                                          </p:val>
                                        </p:tav>
                                      </p:tavLst>
                                    </p:anim>
                                    <p:anim calcmode="lin" valueType="num">
                                      <p:cBhvr>
                                        <p:cTn id="17" dur="1000" fill="hold"/>
                                        <p:tgtEl>
                                          <p:spTgt spid="17"/>
                                        </p:tgtEl>
                                        <p:attrNameLst>
                                          <p:attrName>style.rotation</p:attrName>
                                        </p:attrNameLst>
                                      </p:cBhvr>
                                      <p:tavLst>
                                        <p:tav tm="0">
                                          <p:val>
                                            <p:fltVal val="90"/>
                                          </p:val>
                                        </p:tav>
                                        <p:tav tm="100000">
                                          <p:val>
                                            <p:fltVal val="0"/>
                                          </p:val>
                                        </p:tav>
                                      </p:tavLst>
                                    </p:anim>
                                    <p:animEffect transition="in" filter="fade">
                                      <p:cBhvr>
                                        <p:cTn id="18" dur="1000"/>
                                        <p:tgtEl>
                                          <p:spTgt spid="17"/>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m 15">
            <a:extLst>
              <a:ext uri="{FF2B5EF4-FFF2-40B4-BE49-F238E27FC236}">
                <a16:creationId xmlns:a16="http://schemas.microsoft.com/office/drawing/2014/main" id="{B2521D44-359F-47AB-80C5-3FB2F2AF21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BF03B4C0-5702-4B30-B2AC-C396C19FD564}"/>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263B6ED1-1812-4762-A75F-D50844F33E76}"/>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Acesso Cidadão / </a:t>
            </a:r>
            <a:r>
              <a:rPr lang="pt-BR" sz="2800" b="1" dirty="0" err="1">
                <a:solidFill>
                  <a:schemeClr val="accent1">
                    <a:lumMod val="75000"/>
                  </a:schemeClr>
                </a:solidFill>
              </a:rPr>
              <a:t>EDOCs</a:t>
            </a:r>
            <a:endParaRPr lang="pt-BR" sz="2000" b="1" dirty="0">
              <a:solidFill>
                <a:schemeClr val="accent1">
                  <a:lumMod val="75000"/>
                </a:schemeClr>
              </a:solidFill>
            </a:endParaRPr>
          </a:p>
        </p:txBody>
      </p:sp>
      <p:pic>
        <p:nvPicPr>
          <p:cNvPr id="16389" name="Imagem 2">
            <a:extLst>
              <a:ext uri="{FF2B5EF4-FFF2-40B4-BE49-F238E27FC236}">
                <a16:creationId xmlns:a16="http://schemas.microsoft.com/office/drawing/2014/main" id="{36FFB7CB-1ACF-4FCE-A488-630E508D37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263" y="1020763"/>
            <a:ext cx="11039475" cy="502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ângulo 4">
            <a:extLst>
              <a:ext uri="{FF2B5EF4-FFF2-40B4-BE49-F238E27FC236}">
                <a16:creationId xmlns:a16="http://schemas.microsoft.com/office/drawing/2014/main" id="{CAD3FDE2-1C72-4087-8C97-919E27D6C53F}"/>
              </a:ext>
            </a:extLst>
          </p:cNvPr>
          <p:cNvSpPr/>
          <p:nvPr/>
        </p:nvSpPr>
        <p:spPr>
          <a:xfrm>
            <a:off x="1538288" y="2624138"/>
            <a:ext cx="1431925" cy="1190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8" name="Retângulo 17">
            <a:extLst>
              <a:ext uri="{FF2B5EF4-FFF2-40B4-BE49-F238E27FC236}">
                <a16:creationId xmlns:a16="http://schemas.microsoft.com/office/drawing/2014/main" id="{22493F6E-4FBF-4F35-85D2-FCF831617E53}"/>
              </a:ext>
            </a:extLst>
          </p:cNvPr>
          <p:cNvSpPr/>
          <p:nvPr/>
        </p:nvSpPr>
        <p:spPr>
          <a:xfrm>
            <a:off x="10226675" y="3365500"/>
            <a:ext cx="1209675" cy="1730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9" name="Retângulo 18">
            <a:extLst>
              <a:ext uri="{FF2B5EF4-FFF2-40B4-BE49-F238E27FC236}">
                <a16:creationId xmlns:a16="http://schemas.microsoft.com/office/drawing/2014/main" id="{3CC2005C-D338-4035-920F-E8EC3C4EBF28}"/>
              </a:ext>
            </a:extLst>
          </p:cNvPr>
          <p:cNvSpPr/>
          <p:nvPr/>
        </p:nvSpPr>
        <p:spPr>
          <a:xfrm>
            <a:off x="6381750" y="3533775"/>
            <a:ext cx="1431925" cy="1190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20" name="Retângulo 19">
            <a:extLst>
              <a:ext uri="{FF2B5EF4-FFF2-40B4-BE49-F238E27FC236}">
                <a16:creationId xmlns:a16="http://schemas.microsoft.com/office/drawing/2014/main" id="{9015BA07-72AC-4335-B55F-03C3EB41C9E6}"/>
              </a:ext>
            </a:extLst>
          </p:cNvPr>
          <p:cNvSpPr/>
          <p:nvPr/>
        </p:nvSpPr>
        <p:spPr>
          <a:xfrm>
            <a:off x="6521450" y="4160838"/>
            <a:ext cx="1431925" cy="1190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22" name="Elipse 21">
            <a:extLst>
              <a:ext uri="{FF2B5EF4-FFF2-40B4-BE49-F238E27FC236}">
                <a16:creationId xmlns:a16="http://schemas.microsoft.com/office/drawing/2014/main" id="{9B7FEB53-C70E-4DDD-A75F-71835CC1FE06}"/>
              </a:ext>
            </a:extLst>
          </p:cNvPr>
          <p:cNvSpPr/>
          <p:nvPr/>
        </p:nvSpPr>
        <p:spPr>
          <a:xfrm>
            <a:off x="4841875" y="1536700"/>
            <a:ext cx="530225" cy="5302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b="1" dirty="0"/>
              <a:t>4</a:t>
            </a:r>
          </a:p>
        </p:txBody>
      </p:sp>
      <p:sp>
        <p:nvSpPr>
          <p:cNvPr id="9" name="Seta: para a Direita 8">
            <a:extLst>
              <a:ext uri="{FF2B5EF4-FFF2-40B4-BE49-F238E27FC236}">
                <a16:creationId xmlns:a16="http://schemas.microsoft.com/office/drawing/2014/main" id="{9F8B15D7-D758-4504-BF5A-1A653238E092}"/>
              </a:ext>
            </a:extLst>
          </p:cNvPr>
          <p:cNvSpPr/>
          <p:nvPr/>
        </p:nvSpPr>
        <p:spPr>
          <a:xfrm rot="10800000">
            <a:off x="3009900" y="1350963"/>
            <a:ext cx="625475" cy="45085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23" name="Seta: para a Direita 22">
            <a:extLst>
              <a:ext uri="{FF2B5EF4-FFF2-40B4-BE49-F238E27FC236}">
                <a16:creationId xmlns:a16="http://schemas.microsoft.com/office/drawing/2014/main" id="{C1ABD52D-0C05-4266-AC78-69DC20F9CB62}"/>
              </a:ext>
            </a:extLst>
          </p:cNvPr>
          <p:cNvSpPr/>
          <p:nvPr/>
        </p:nvSpPr>
        <p:spPr>
          <a:xfrm rot="10800000">
            <a:off x="4992688" y="2398713"/>
            <a:ext cx="625475" cy="45085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5"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anim calcmode="lin" valueType="num">
                                      <p:cBhvr>
                                        <p:cTn id="12" dur="2000" fill="hold"/>
                                        <p:tgtEl>
                                          <p:spTgt spid="9"/>
                                        </p:tgtEl>
                                        <p:attrNameLst>
                                          <p:attrName>ppt_w</p:attrName>
                                        </p:attrNameLst>
                                      </p:cBhvr>
                                      <p:tavLst>
                                        <p:tav tm="0" fmla="#ppt_w*sin(2.5*pi*$)">
                                          <p:val>
                                            <p:fltVal val="0"/>
                                          </p:val>
                                        </p:tav>
                                        <p:tav tm="100000">
                                          <p:val>
                                            <p:fltVal val="1"/>
                                          </p:val>
                                        </p:tav>
                                      </p:tavLst>
                                    </p:anim>
                                    <p:anim calcmode="lin" valueType="num">
                                      <p:cBhvr>
                                        <p:cTn id="13"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barn(inVertical)">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9"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m 16">
            <a:extLst>
              <a:ext uri="{FF2B5EF4-FFF2-40B4-BE49-F238E27FC236}">
                <a16:creationId xmlns:a16="http://schemas.microsoft.com/office/drawing/2014/main" id="{1A3B5974-162F-4037-A827-834726C4AD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4A2E10B5-01D0-46B9-84DF-23A2EB5A7D0B}"/>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9DE1250A-FDBA-472B-87B8-42E32DABFF04}"/>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Acesso Cidadão / </a:t>
            </a:r>
            <a:r>
              <a:rPr lang="pt-BR" sz="2800" b="1" dirty="0" err="1">
                <a:solidFill>
                  <a:schemeClr val="accent1">
                    <a:lumMod val="75000"/>
                  </a:schemeClr>
                </a:solidFill>
              </a:rPr>
              <a:t>EDOCs</a:t>
            </a:r>
            <a:endParaRPr lang="pt-BR" sz="2000" b="1" dirty="0">
              <a:solidFill>
                <a:schemeClr val="accent1">
                  <a:lumMod val="75000"/>
                </a:schemeClr>
              </a:solidFill>
            </a:endParaRPr>
          </a:p>
        </p:txBody>
      </p:sp>
      <p:sp>
        <p:nvSpPr>
          <p:cNvPr id="5" name="Retângulo 4">
            <a:extLst>
              <a:ext uri="{FF2B5EF4-FFF2-40B4-BE49-F238E27FC236}">
                <a16:creationId xmlns:a16="http://schemas.microsoft.com/office/drawing/2014/main" id="{43973AE8-9A60-44AA-9239-B1746FC9C090}"/>
              </a:ext>
            </a:extLst>
          </p:cNvPr>
          <p:cNvSpPr/>
          <p:nvPr/>
        </p:nvSpPr>
        <p:spPr>
          <a:xfrm>
            <a:off x="1538288" y="2624138"/>
            <a:ext cx="1431925" cy="1190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8" name="Retângulo 17">
            <a:extLst>
              <a:ext uri="{FF2B5EF4-FFF2-40B4-BE49-F238E27FC236}">
                <a16:creationId xmlns:a16="http://schemas.microsoft.com/office/drawing/2014/main" id="{6992DAA8-7644-4239-A33E-129B68AACCEF}"/>
              </a:ext>
            </a:extLst>
          </p:cNvPr>
          <p:cNvSpPr/>
          <p:nvPr/>
        </p:nvSpPr>
        <p:spPr>
          <a:xfrm>
            <a:off x="10226675" y="3365500"/>
            <a:ext cx="1209675" cy="1730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9" name="Retângulo 18">
            <a:extLst>
              <a:ext uri="{FF2B5EF4-FFF2-40B4-BE49-F238E27FC236}">
                <a16:creationId xmlns:a16="http://schemas.microsoft.com/office/drawing/2014/main" id="{1CBDCB12-5677-409A-B753-5DEE25CA48DA}"/>
              </a:ext>
            </a:extLst>
          </p:cNvPr>
          <p:cNvSpPr/>
          <p:nvPr/>
        </p:nvSpPr>
        <p:spPr>
          <a:xfrm>
            <a:off x="6381750" y="3533775"/>
            <a:ext cx="1431925" cy="1190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20" name="Retângulo 19">
            <a:extLst>
              <a:ext uri="{FF2B5EF4-FFF2-40B4-BE49-F238E27FC236}">
                <a16:creationId xmlns:a16="http://schemas.microsoft.com/office/drawing/2014/main" id="{2B428D53-8E91-4BAB-9B86-22B35E25C9FA}"/>
              </a:ext>
            </a:extLst>
          </p:cNvPr>
          <p:cNvSpPr/>
          <p:nvPr/>
        </p:nvSpPr>
        <p:spPr>
          <a:xfrm>
            <a:off x="6521450" y="4160838"/>
            <a:ext cx="1431925" cy="1190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pic>
        <p:nvPicPr>
          <p:cNvPr id="17416" name="Imagem 1">
            <a:extLst>
              <a:ext uri="{FF2B5EF4-FFF2-40B4-BE49-F238E27FC236}">
                <a16:creationId xmlns:a16="http://schemas.microsoft.com/office/drawing/2014/main" id="{EE1CCB89-0EF2-457E-B532-6FAD6A953E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00" y="903288"/>
            <a:ext cx="10774363"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eta: para a Direita 10">
            <a:extLst>
              <a:ext uri="{FF2B5EF4-FFF2-40B4-BE49-F238E27FC236}">
                <a16:creationId xmlns:a16="http://schemas.microsoft.com/office/drawing/2014/main" id="{CB77659D-626F-4299-AE32-9615845D0C61}"/>
              </a:ext>
            </a:extLst>
          </p:cNvPr>
          <p:cNvSpPr/>
          <p:nvPr/>
        </p:nvSpPr>
        <p:spPr>
          <a:xfrm rot="10800000">
            <a:off x="4430713" y="5499100"/>
            <a:ext cx="676275" cy="32226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21" name="Seta: para a Direita 20">
            <a:extLst>
              <a:ext uri="{FF2B5EF4-FFF2-40B4-BE49-F238E27FC236}">
                <a16:creationId xmlns:a16="http://schemas.microsoft.com/office/drawing/2014/main" id="{1D05DE0B-E431-4A35-872E-EB759AAF1894}"/>
              </a:ext>
            </a:extLst>
          </p:cNvPr>
          <p:cNvSpPr/>
          <p:nvPr/>
        </p:nvSpPr>
        <p:spPr>
          <a:xfrm rot="10800000">
            <a:off x="3190875" y="4776788"/>
            <a:ext cx="676275" cy="32226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24" name="Seta: para a Direita 23">
            <a:extLst>
              <a:ext uri="{FF2B5EF4-FFF2-40B4-BE49-F238E27FC236}">
                <a16:creationId xmlns:a16="http://schemas.microsoft.com/office/drawing/2014/main" id="{D532FF13-7770-4118-8117-EB412C7E92F8}"/>
              </a:ext>
            </a:extLst>
          </p:cNvPr>
          <p:cNvSpPr/>
          <p:nvPr/>
        </p:nvSpPr>
        <p:spPr>
          <a:xfrm rot="10800000">
            <a:off x="2836863" y="1382713"/>
            <a:ext cx="676275" cy="32067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25" name="Elipse 24">
            <a:extLst>
              <a:ext uri="{FF2B5EF4-FFF2-40B4-BE49-F238E27FC236}">
                <a16:creationId xmlns:a16="http://schemas.microsoft.com/office/drawing/2014/main" id="{D1835514-E3C9-4E09-8DE7-8554B11F52B5}"/>
              </a:ext>
            </a:extLst>
          </p:cNvPr>
          <p:cNvSpPr/>
          <p:nvPr/>
        </p:nvSpPr>
        <p:spPr>
          <a:xfrm>
            <a:off x="4841875" y="1536700"/>
            <a:ext cx="530225" cy="5302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b="1" dirty="0"/>
              <a:t>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randombar(horizontal)">
                                      <p:cBhvr>
                                        <p:cTn id="11" dur="500"/>
                                        <p:tgtEl>
                                          <p:spTgt spid="11"/>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randombar(horizontal)">
                                      <p:cBhvr>
                                        <p:cTn id="16" dur="500"/>
                                        <p:tgtEl>
                                          <p:spTgt spid="21"/>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randombar(horizontal)">
                                      <p:cBhvr>
                                        <p:cTn id="2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animBg="1"/>
      <p:bldP spid="24" grpId="0" animBg="1"/>
      <p:bldP spid="2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m 18">
            <a:extLst>
              <a:ext uri="{FF2B5EF4-FFF2-40B4-BE49-F238E27FC236}">
                <a16:creationId xmlns:a16="http://schemas.microsoft.com/office/drawing/2014/main" id="{35D8FF10-59A5-45F8-9BA5-7CAA13E23B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DB6126F0-E08B-4ECC-89CD-58B91B7C6917}"/>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 name="Espaço Reservado para Conteúdo 1">
            <a:extLst>
              <a:ext uri="{FF2B5EF4-FFF2-40B4-BE49-F238E27FC236}">
                <a16:creationId xmlns:a16="http://schemas.microsoft.com/office/drawing/2014/main" id="{155A1B5A-2BE3-4B3E-BF49-0BAE4CB39DCA}"/>
              </a:ext>
            </a:extLst>
          </p:cNvPr>
          <p:cNvSpPr>
            <a:spLocks noGrp="1"/>
          </p:cNvSpPr>
          <p:nvPr>
            <p:ph idx="1"/>
          </p:nvPr>
        </p:nvSpPr>
        <p:spPr>
          <a:xfrm>
            <a:off x="473075" y="1109663"/>
            <a:ext cx="10844213" cy="3762375"/>
          </a:xfrm>
        </p:spPr>
        <p:txBody>
          <a:bodyPr/>
          <a:lstStyle/>
          <a:p>
            <a:pPr marL="893763" lvl="1" indent="-536575" eaLnBrk="1" hangingPunct="1">
              <a:spcBef>
                <a:spcPts val="200"/>
              </a:spcBef>
              <a:spcAft>
                <a:spcPts val="200"/>
              </a:spcAft>
              <a:buFont typeface="Wingdings" panose="05000000000000000000" pitchFamily="2" charset="2"/>
              <a:buChar char="§"/>
              <a:tabLst>
                <a:tab pos="893763" algn="l"/>
              </a:tabLst>
              <a:defRPr/>
            </a:pPr>
            <a:endParaRPr lang="pt-BR" dirty="0">
              <a:solidFill>
                <a:schemeClr val="accent6">
                  <a:lumMod val="50000"/>
                </a:schemeClr>
              </a:solidFill>
            </a:endParaRPr>
          </a:p>
          <a:p>
            <a:pPr marL="357188" lvl="1" indent="0" eaLnBrk="1" hangingPunct="1">
              <a:spcBef>
                <a:spcPts val="200"/>
              </a:spcBef>
              <a:spcAft>
                <a:spcPts val="200"/>
              </a:spcAft>
              <a:buFont typeface="Arial" panose="020B0604020202020204" pitchFamily="34" charset="0"/>
              <a:buNone/>
              <a:tabLst>
                <a:tab pos="893763" algn="l"/>
              </a:tabLst>
              <a:defRPr/>
            </a:pPr>
            <a:r>
              <a:rPr lang="pt-BR" dirty="0">
                <a:solidFill>
                  <a:schemeClr val="accent6">
                    <a:lumMod val="50000"/>
                  </a:schemeClr>
                </a:solidFill>
              </a:rPr>
              <a:t>			</a:t>
            </a:r>
          </a:p>
          <a:p>
            <a:pPr marL="357188" lvl="1" indent="0" eaLnBrk="1" hangingPunct="1">
              <a:spcBef>
                <a:spcPts val="200"/>
              </a:spcBef>
              <a:spcAft>
                <a:spcPts val="200"/>
              </a:spcAft>
              <a:buFont typeface="Arial" panose="020B0604020202020204" pitchFamily="34" charset="0"/>
              <a:buNone/>
              <a:tabLst>
                <a:tab pos="893763" algn="l"/>
              </a:tabLst>
              <a:defRPr/>
            </a:pPr>
            <a:endParaRPr lang="pt-BR" dirty="0">
              <a:solidFill>
                <a:schemeClr val="accent6">
                  <a:lumMod val="50000"/>
                </a:schemeClr>
              </a:solidFill>
            </a:endParaRPr>
          </a:p>
          <a:p>
            <a:pPr marL="357188" lvl="1" indent="0" eaLnBrk="1" hangingPunct="1">
              <a:spcBef>
                <a:spcPts val="200"/>
              </a:spcBef>
              <a:spcAft>
                <a:spcPts val="200"/>
              </a:spcAft>
              <a:buFont typeface="Arial" panose="020B0604020202020204" pitchFamily="34" charset="0"/>
              <a:buNone/>
              <a:tabLst>
                <a:tab pos="893763" algn="l"/>
              </a:tabLst>
              <a:defRPr/>
            </a:pPr>
            <a:endParaRPr lang="pt-BR" dirty="0">
              <a:solidFill>
                <a:schemeClr val="accent6">
                  <a:lumMod val="50000"/>
                </a:schemeClr>
              </a:solidFill>
            </a:endParaRPr>
          </a:p>
          <a:p>
            <a:pPr marL="357188" lvl="1" indent="0" eaLnBrk="1" hangingPunct="1">
              <a:spcBef>
                <a:spcPts val="200"/>
              </a:spcBef>
              <a:spcAft>
                <a:spcPts val="200"/>
              </a:spcAft>
              <a:buFont typeface="Arial" panose="020B0604020202020204" pitchFamily="34" charset="0"/>
              <a:buNone/>
              <a:tabLst>
                <a:tab pos="893763" algn="l"/>
              </a:tabLst>
              <a:defRPr/>
            </a:pPr>
            <a:endParaRPr lang="pt-BR" dirty="0">
              <a:solidFill>
                <a:schemeClr val="accent6">
                  <a:lumMod val="50000"/>
                </a:schemeClr>
              </a:solidFill>
            </a:endParaRPr>
          </a:p>
          <a:p>
            <a:pPr marL="357188" lvl="1" indent="0" eaLnBrk="1" hangingPunct="1">
              <a:spcBef>
                <a:spcPts val="1800"/>
              </a:spcBef>
              <a:spcAft>
                <a:spcPts val="1200"/>
              </a:spcAft>
              <a:buFont typeface="Arial" panose="020B0604020202020204" pitchFamily="34" charset="0"/>
              <a:buNone/>
              <a:tabLst>
                <a:tab pos="893763" algn="l"/>
              </a:tabLst>
              <a:defRPr/>
            </a:pPr>
            <a:endParaRPr lang="pt-BR" sz="2800" dirty="0">
              <a:solidFill>
                <a:srgbClr val="0070C0"/>
              </a:solidFill>
            </a:endParaRPr>
          </a:p>
        </p:txBody>
      </p:sp>
      <p:sp>
        <p:nvSpPr>
          <p:cNvPr id="6" name="Título 1">
            <a:extLst>
              <a:ext uri="{FF2B5EF4-FFF2-40B4-BE49-F238E27FC236}">
                <a16:creationId xmlns:a16="http://schemas.microsoft.com/office/drawing/2014/main" id="{C12C0584-8D92-48C1-8CB8-54852696D44F}"/>
              </a:ext>
            </a:extLst>
          </p:cNvPr>
          <p:cNvSpPr>
            <a:spLocks noGrp="1"/>
          </p:cNvSpPr>
          <p:nvPr>
            <p:ph type="title"/>
          </p:nvPr>
        </p:nvSpPr>
        <p:spPr>
          <a:xfrm>
            <a:off x="400050" y="90488"/>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Dados do Projeto...</a:t>
            </a:r>
            <a:endParaRPr lang="pt-BR" sz="2000" b="1" dirty="0">
              <a:solidFill>
                <a:schemeClr val="accent1">
                  <a:lumMod val="75000"/>
                </a:schemeClr>
              </a:solidFill>
            </a:endParaRPr>
          </a:p>
        </p:txBody>
      </p:sp>
      <p:pic>
        <p:nvPicPr>
          <p:cNvPr id="18438" name="Imagem 4">
            <a:extLst>
              <a:ext uri="{FF2B5EF4-FFF2-40B4-BE49-F238E27FC236}">
                <a16:creationId xmlns:a16="http://schemas.microsoft.com/office/drawing/2014/main" id="{3BA97C2B-B616-426A-99A3-BD12803390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9563" y="846138"/>
            <a:ext cx="8620125" cy="6028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eta: para a Direita 8">
            <a:extLst>
              <a:ext uri="{FF2B5EF4-FFF2-40B4-BE49-F238E27FC236}">
                <a16:creationId xmlns:a16="http://schemas.microsoft.com/office/drawing/2014/main" id="{3032D1E3-CEE6-4DC7-999A-CAF7F7B53C88}"/>
              </a:ext>
            </a:extLst>
          </p:cNvPr>
          <p:cNvSpPr/>
          <p:nvPr/>
        </p:nvSpPr>
        <p:spPr>
          <a:xfrm>
            <a:off x="1011238" y="1781175"/>
            <a:ext cx="2092325" cy="1033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dirty="0"/>
              <a:t>Projeto / Edital / Coordenador </a:t>
            </a:r>
          </a:p>
        </p:txBody>
      </p:sp>
      <p:sp>
        <p:nvSpPr>
          <p:cNvPr id="12" name="Seta: para a Direita 11">
            <a:extLst>
              <a:ext uri="{FF2B5EF4-FFF2-40B4-BE49-F238E27FC236}">
                <a16:creationId xmlns:a16="http://schemas.microsoft.com/office/drawing/2014/main" id="{988BC3F4-451D-4791-A174-C2622832F81B}"/>
              </a:ext>
            </a:extLst>
          </p:cNvPr>
          <p:cNvSpPr/>
          <p:nvPr/>
        </p:nvSpPr>
        <p:spPr>
          <a:xfrm>
            <a:off x="520700" y="3343275"/>
            <a:ext cx="2760663" cy="4794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dirty="0"/>
              <a:t>Termo de Outorga</a:t>
            </a:r>
          </a:p>
        </p:txBody>
      </p:sp>
      <p:sp>
        <p:nvSpPr>
          <p:cNvPr id="11" name="Seta: para a Esquerda 10">
            <a:extLst>
              <a:ext uri="{FF2B5EF4-FFF2-40B4-BE49-F238E27FC236}">
                <a16:creationId xmlns:a16="http://schemas.microsoft.com/office/drawing/2014/main" id="{443D6A22-CD33-4933-9DD7-B1B33CD61714}"/>
              </a:ext>
            </a:extLst>
          </p:cNvPr>
          <p:cNvSpPr/>
          <p:nvPr/>
        </p:nvSpPr>
        <p:spPr>
          <a:xfrm>
            <a:off x="4821238" y="3429000"/>
            <a:ext cx="2147887" cy="50006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dirty="0"/>
              <a:t>N° Processo</a:t>
            </a:r>
          </a:p>
        </p:txBody>
      </p:sp>
      <p:sp>
        <p:nvSpPr>
          <p:cNvPr id="16" name="Seta: para a Direita 15">
            <a:extLst>
              <a:ext uri="{FF2B5EF4-FFF2-40B4-BE49-F238E27FC236}">
                <a16:creationId xmlns:a16="http://schemas.microsoft.com/office/drawing/2014/main" id="{4D9B26C3-8419-4678-932E-9EDDE56FE95B}"/>
              </a:ext>
            </a:extLst>
          </p:cNvPr>
          <p:cNvSpPr/>
          <p:nvPr/>
        </p:nvSpPr>
        <p:spPr>
          <a:xfrm>
            <a:off x="211138" y="4081463"/>
            <a:ext cx="2759075" cy="4794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dirty="0"/>
              <a:t>Vigência</a:t>
            </a:r>
          </a:p>
        </p:txBody>
      </p:sp>
      <p:sp>
        <p:nvSpPr>
          <p:cNvPr id="17" name="Seta: para a Esquerda 16">
            <a:extLst>
              <a:ext uri="{FF2B5EF4-FFF2-40B4-BE49-F238E27FC236}">
                <a16:creationId xmlns:a16="http://schemas.microsoft.com/office/drawing/2014/main" id="{D8A14ECD-AF5A-4804-B933-BB0AECE530FD}"/>
              </a:ext>
            </a:extLst>
          </p:cNvPr>
          <p:cNvSpPr/>
          <p:nvPr/>
        </p:nvSpPr>
        <p:spPr>
          <a:xfrm>
            <a:off x="3281363" y="5610224"/>
            <a:ext cx="2147888" cy="35877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dirty="0"/>
              <a:t>Projeto Aprovado</a:t>
            </a:r>
          </a:p>
        </p:txBody>
      </p:sp>
      <p:sp>
        <p:nvSpPr>
          <p:cNvPr id="13" name="Seta: para a Esquerda 12">
            <a:extLst>
              <a:ext uri="{FF2B5EF4-FFF2-40B4-BE49-F238E27FC236}">
                <a16:creationId xmlns:a16="http://schemas.microsoft.com/office/drawing/2014/main" id="{9BDC1BBA-4FEE-4556-B9A2-7BBADD150C31}"/>
              </a:ext>
            </a:extLst>
          </p:cNvPr>
          <p:cNvSpPr/>
          <p:nvPr/>
        </p:nvSpPr>
        <p:spPr>
          <a:xfrm>
            <a:off x="9088438" y="1387475"/>
            <a:ext cx="1111250" cy="523875"/>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1" grpId="0" animBg="1"/>
      <p:bldP spid="16" grpId="0" animBg="1"/>
      <p:bldP spid="17"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a:extLst>
              <a:ext uri="{FF2B5EF4-FFF2-40B4-BE49-F238E27FC236}">
                <a16:creationId xmlns:a16="http://schemas.microsoft.com/office/drawing/2014/main" id="{38294A19-3815-4DA2-8CEA-A968D45CEE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CE5FECAA-538E-4D8B-91D3-3AB8297654E4}"/>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EB8E0369-3EB2-45C1-9374-3F85F9135FC1}"/>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Prazo/Vigência ...</a:t>
            </a:r>
            <a:endParaRPr lang="pt-BR" sz="2000" b="1" dirty="0">
              <a:solidFill>
                <a:schemeClr val="accent1">
                  <a:lumMod val="75000"/>
                </a:schemeClr>
              </a:solidFill>
            </a:endParaRPr>
          </a:p>
        </p:txBody>
      </p:sp>
      <p:pic>
        <p:nvPicPr>
          <p:cNvPr id="19461" name="Imagem 4">
            <a:extLst>
              <a:ext uri="{FF2B5EF4-FFF2-40B4-BE49-F238E27FC236}">
                <a16:creationId xmlns:a16="http://schemas.microsoft.com/office/drawing/2014/main" id="{471C0B28-FC5E-4829-A820-BA0677F1F4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2575" y="1008063"/>
            <a:ext cx="8890000" cy="507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eta: para a Direita 8">
            <a:extLst>
              <a:ext uri="{FF2B5EF4-FFF2-40B4-BE49-F238E27FC236}">
                <a16:creationId xmlns:a16="http://schemas.microsoft.com/office/drawing/2014/main" id="{7ED3E436-24F9-4623-9371-C4148B21075C}"/>
              </a:ext>
            </a:extLst>
          </p:cNvPr>
          <p:cNvSpPr/>
          <p:nvPr/>
        </p:nvSpPr>
        <p:spPr>
          <a:xfrm>
            <a:off x="227013" y="3540125"/>
            <a:ext cx="1587500" cy="946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0" name="Seta: para a Direita 9">
            <a:extLst>
              <a:ext uri="{FF2B5EF4-FFF2-40B4-BE49-F238E27FC236}">
                <a16:creationId xmlns:a16="http://schemas.microsoft.com/office/drawing/2014/main" id="{DF187C48-F7B4-4FE0-8974-2D242EDFD1E6}"/>
              </a:ext>
            </a:extLst>
          </p:cNvPr>
          <p:cNvSpPr/>
          <p:nvPr/>
        </p:nvSpPr>
        <p:spPr>
          <a:xfrm>
            <a:off x="227013" y="4591050"/>
            <a:ext cx="1522412" cy="8810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1" name="Seta: para a Esquerda 10">
            <a:extLst>
              <a:ext uri="{FF2B5EF4-FFF2-40B4-BE49-F238E27FC236}">
                <a16:creationId xmlns:a16="http://schemas.microsoft.com/office/drawing/2014/main" id="{9C9E10ED-C883-4A17-85D3-BBB2CDCABE00}"/>
              </a:ext>
            </a:extLst>
          </p:cNvPr>
          <p:cNvSpPr/>
          <p:nvPr/>
        </p:nvSpPr>
        <p:spPr>
          <a:xfrm>
            <a:off x="9478963" y="2125663"/>
            <a:ext cx="1111250" cy="522287"/>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52B7E0FD-BE4A-4BBF-93F1-DE87486EA6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30ACBD04-3639-400B-A99C-EEF9B882BECF}"/>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 name="Espaço Reservado para Conteúdo 1">
            <a:extLst>
              <a:ext uri="{FF2B5EF4-FFF2-40B4-BE49-F238E27FC236}">
                <a16:creationId xmlns:a16="http://schemas.microsoft.com/office/drawing/2014/main" id="{7BE2C113-D4C5-4DED-B6E7-DC4B3BE151A6}"/>
              </a:ext>
            </a:extLst>
          </p:cNvPr>
          <p:cNvSpPr>
            <a:spLocks noGrp="1"/>
          </p:cNvSpPr>
          <p:nvPr>
            <p:ph idx="1"/>
          </p:nvPr>
        </p:nvSpPr>
        <p:spPr>
          <a:xfrm>
            <a:off x="804863" y="2319867"/>
            <a:ext cx="8704897" cy="3326235"/>
          </a:xfrm>
        </p:spPr>
        <p:txBody>
          <a:bodyPr>
            <a:normAutofit/>
          </a:bodyPr>
          <a:lstStyle/>
          <a:p>
            <a:pPr marL="357188" lvl="1" indent="0" algn="just" eaLnBrk="1" hangingPunct="1">
              <a:spcBef>
                <a:spcPts val="1800"/>
              </a:spcBef>
              <a:spcAft>
                <a:spcPts val="1200"/>
              </a:spcAft>
              <a:buFont typeface="Arial" panose="020B0604020202020204" pitchFamily="34" charset="0"/>
              <a:buNone/>
              <a:tabLst>
                <a:tab pos="893763" algn="l"/>
              </a:tabLst>
              <a:defRPr/>
            </a:pPr>
            <a:endParaRPr lang="pt-BR" sz="2000" b="1" dirty="0">
              <a:solidFill>
                <a:schemeClr val="accent1">
                  <a:lumMod val="75000"/>
                </a:schemeClr>
              </a:solidFill>
            </a:endParaRPr>
          </a:p>
          <a:p>
            <a:pPr marL="700088" lvl="1" indent="-342900" algn="just" eaLnBrk="1" hangingPunct="1">
              <a:spcBef>
                <a:spcPts val="600"/>
              </a:spcBef>
              <a:spcAft>
                <a:spcPts val="600"/>
              </a:spcAft>
              <a:buFont typeface="Wingdings" panose="05000000000000000000" pitchFamily="2" charset="2"/>
              <a:buChar char="§"/>
              <a:tabLst>
                <a:tab pos="893763" algn="l"/>
              </a:tabLst>
              <a:defRPr/>
            </a:pPr>
            <a:r>
              <a:rPr lang="pt-BR" sz="2000" dirty="0">
                <a:solidFill>
                  <a:schemeClr val="accent1">
                    <a:lumMod val="75000"/>
                  </a:schemeClr>
                </a:solidFill>
              </a:rPr>
              <a:t>O pagamento da(s) parcela(s) ocorrerá de acordo com o Cronograma de Desembolso do Termo de Outorga.</a:t>
            </a:r>
          </a:p>
          <a:p>
            <a:pPr marL="700088" lvl="1" indent="-342900" algn="just" eaLnBrk="1" hangingPunct="1">
              <a:spcBef>
                <a:spcPts val="600"/>
              </a:spcBef>
              <a:spcAft>
                <a:spcPts val="600"/>
              </a:spcAft>
              <a:buFont typeface="Wingdings" panose="05000000000000000000" pitchFamily="2" charset="2"/>
              <a:buChar char="§"/>
              <a:tabLst>
                <a:tab pos="893763" algn="l"/>
              </a:tabLst>
              <a:defRPr/>
            </a:pPr>
            <a:r>
              <a:rPr lang="pt-BR" sz="2000" dirty="0">
                <a:solidFill>
                  <a:schemeClr val="accent1">
                    <a:lumMod val="75000"/>
                  </a:schemeClr>
                </a:solidFill>
              </a:rPr>
              <a:t>A primeira/única parcela será liberada após a assinatura do TO e abertura da conta bancária. </a:t>
            </a:r>
          </a:p>
          <a:p>
            <a:pPr marL="700088" lvl="1" indent="-342900" algn="just" eaLnBrk="1" hangingPunct="1">
              <a:spcBef>
                <a:spcPts val="600"/>
              </a:spcBef>
              <a:spcAft>
                <a:spcPts val="600"/>
              </a:spcAft>
              <a:buFont typeface="Wingdings" panose="05000000000000000000" pitchFamily="2" charset="2"/>
              <a:buChar char="§"/>
              <a:tabLst>
                <a:tab pos="893763" algn="l"/>
              </a:tabLst>
              <a:defRPr/>
            </a:pPr>
            <a:r>
              <a:rPr lang="pt-BR" sz="2000" dirty="0">
                <a:solidFill>
                  <a:schemeClr val="accent1">
                    <a:lumMod val="75000"/>
                  </a:schemeClr>
                </a:solidFill>
              </a:rPr>
              <a:t>A segunda(e sucessivas) parcela será liberada após:</a:t>
            </a:r>
          </a:p>
          <a:p>
            <a:pPr marL="357188" lvl="1" indent="0" algn="just" eaLnBrk="1" hangingPunct="1">
              <a:spcBef>
                <a:spcPts val="600"/>
              </a:spcBef>
              <a:spcAft>
                <a:spcPts val="600"/>
              </a:spcAft>
              <a:buNone/>
              <a:tabLst>
                <a:tab pos="893763" algn="l"/>
              </a:tabLst>
              <a:defRPr/>
            </a:pPr>
            <a:r>
              <a:rPr lang="pt-BR" sz="2000" dirty="0">
                <a:solidFill>
                  <a:schemeClr val="accent1">
                    <a:lumMod val="75000"/>
                  </a:schemeClr>
                </a:solidFill>
              </a:rPr>
              <a:t>	à apresentação da primeira PCTF</a:t>
            </a:r>
            <a:r>
              <a:rPr lang="pt-BR" sz="2000">
                <a:solidFill>
                  <a:schemeClr val="accent1">
                    <a:lumMod val="75000"/>
                  </a:schemeClr>
                </a:solidFill>
              </a:rPr>
              <a:t>; e ao </a:t>
            </a:r>
            <a:r>
              <a:rPr lang="pt-BR" sz="2000" dirty="0">
                <a:solidFill>
                  <a:schemeClr val="accent1">
                    <a:lumMod val="75000"/>
                  </a:schemeClr>
                </a:solidFill>
              </a:rPr>
              <a:t>comprometimento </a:t>
            </a:r>
            <a:r>
              <a:rPr lang="pt-BR" sz="2000">
                <a:solidFill>
                  <a:schemeClr val="accent1">
                    <a:lumMod val="75000"/>
                  </a:schemeClr>
                </a:solidFill>
              </a:rPr>
              <a:t>ou 	comprovação </a:t>
            </a:r>
            <a:r>
              <a:rPr lang="pt-BR" sz="2000" dirty="0">
                <a:solidFill>
                  <a:schemeClr val="accent1">
                    <a:lumMod val="75000"/>
                  </a:schemeClr>
                </a:solidFill>
              </a:rPr>
              <a:t>de realização de despesas de pelo menos 60% 	(</a:t>
            </a:r>
            <a:r>
              <a:rPr lang="pt-BR" sz="2000">
                <a:solidFill>
                  <a:schemeClr val="accent1">
                    <a:lumMod val="75000"/>
                  </a:schemeClr>
                </a:solidFill>
              </a:rPr>
              <a:t>sessenta 	por </a:t>
            </a:r>
            <a:r>
              <a:rPr lang="pt-BR" sz="2000" dirty="0">
                <a:solidFill>
                  <a:schemeClr val="accent1">
                    <a:lumMod val="75000"/>
                  </a:schemeClr>
                </a:solidFill>
              </a:rPr>
              <a:t>cento) dos recursos financeiros recebidos; e</a:t>
            </a:r>
          </a:p>
          <a:p>
            <a:pPr marL="357188" lvl="1" indent="0" algn="just" eaLnBrk="1" hangingPunct="1">
              <a:spcBef>
                <a:spcPts val="1800"/>
              </a:spcBef>
              <a:spcAft>
                <a:spcPts val="1200"/>
              </a:spcAft>
              <a:buFont typeface="Arial" panose="020B0604020202020204" pitchFamily="34" charset="0"/>
              <a:buNone/>
              <a:tabLst>
                <a:tab pos="893763" algn="l"/>
              </a:tabLst>
              <a:defRPr/>
            </a:pPr>
            <a:endParaRPr lang="pt-BR" sz="2000" dirty="0">
              <a:solidFill>
                <a:schemeClr val="accent1">
                  <a:lumMod val="75000"/>
                </a:schemeClr>
              </a:solidFill>
            </a:endParaRPr>
          </a:p>
        </p:txBody>
      </p:sp>
      <p:sp>
        <p:nvSpPr>
          <p:cNvPr id="6" name="Título 1">
            <a:extLst>
              <a:ext uri="{FF2B5EF4-FFF2-40B4-BE49-F238E27FC236}">
                <a16:creationId xmlns:a16="http://schemas.microsoft.com/office/drawing/2014/main" id="{72479B88-862D-40A8-8EE8-1D4F02B8FE74}"/>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Liberação de Parcela(s)...</a:t>
            </a:r>
            <a:endParaRPr lang="pt-BR" sz="2000" b="1" dirty="0">
              <a:solidFill>
                <a:schemeClr val="accent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dissolve">
                                      <p:cBhvr>
                                        <p:cTn id="7" dur="500"/>
                                        <p:tgtEl>
                                          <p:spTgt spid="2">
                                            <p:txEl>
                                              <p:pRg st="1" end="1"/>
                                            </p:txEl>
                                          </p:spTgt>
                                        </p:tgtEl>
                                      </p:cBhvr>
                                    </p:animEffect>
                                  </p:childTnLst>
                                  <p:subTnLst>
                                    <p:animClr clrSpc="rgb" dir="cw">
                                      <p:cBhvr override="childStyle">
                                        <p:cTn dur="1" fill="hold" display="0" masterRel="nextClick" afterEffect="1"/>
                                        <p:tgtEl>
                                          <p:spTgt spid="2">
                                            <p:txEl>
                                              <p:pRg st="1" end="1"/>
                                            </p:txEl>
                                          </p:spTgt>
                                        </p:tgtEl>
                                        <p:attrNameLst>
                                          <p:attrName>ppt_c</p:attrName>
                                        </p:attrNameLst>
                                      </p:cBhvr>
                                      <p:to>
                                        <a:schemeClr val="accent1"/>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dissolve">
                                      <p:cBhvr>
                                        <p:cTn id="12" dur="500"/>
                                        <p:tgtEl>
                                          <p:spTgt spid="2">
                                            <p:txEl>
                                              <p:pRg st="2" end="2"/>
                                            </p:txEl>
                                          </p:spTgt>
                                        </p:tgtEl>
                                      </p:cBhvr>
                                    </p:animEffect>
                                  </p:childTnLst>
                                  <p:subTnLst>
                                    <p:animClr clrSpc="rgb" dir="cw">
                                      <p:cBhvr override="childStyle">
                                        <p:cTn dur="1" fill="hold" display="0" masterRel="nextClick" afterEffect="1"/>
                                        <p:tgtEl>
                                          <p:spTgt spid="2">
                                            <p:txEl>
                                              <p:pRg st="2" end="2"/>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dissolve">
                                      <p:cBhvr>
                                        <p:cTn id="17" dur="500"/>
                                        <p:tgtEl>
                                          <p:spTgt spid="2">
                                            <p:txEl>
                                              <p:pRg st="3" end="3"/>
                                            </p:txEl>
                                          </p:spTgt>
                                        </p:tgtEl>
                                      </p:cBhvr>
                                    </p:animEffect>
                                  </p:childTnLst>
                                  <p:subTnLst>
                                    <p:animClr clrSpc="rgb" dir="cw">
                                      <p:cBhvr override="childStyle">
                                        <p:cTn dur="1" fill="hold" display="0" masterRel="nextClick" afterEffect="1"/>
                                        <p:tgtEl>
                                          <p:spTgt spid="2">
                                            <p:txEl>
                                              <p:pRg st="3" end="3"/>
                                            </p:txEl>
                                          </p:spTgt>
                                        </p:tgtEl>
                                        <p:attrNameLst>
                                          <p:attrName>ppt_c</p:attrName>
                                        </p:attrNameLst>
                                      </p:cBhvr>
                                      <p:to>
                                        <a:schemeClr val="accent1"/>
                                      </p:to>
                                    </p:animClr>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dissolve">
                                      <p:cBhvr>
                                        <p:cTn id="22" dur="500"/>
                                        <p:tgtEl>
                                          <p:spTgt spid="2">
                                            <p:txEl>
                                              <p:pRg st="4" end="4"/>
                                            </p:txEl>
                                          </p:spTgt>
                                        </p:tgtEl>
                                      </p:cBhvr>
                                    </p:animEffect>
                                  </p:childTnLst>
                                  <p:subTnLst>
                                    <p:animClr clrSpc="rgb" dir="cw">
                                      <p:cBhvr override="childStyle">
                                        <p:cTn dur="1" fill="hold" display="0" masterRel="nextClick" afterEffect="1"/>
                                        <p:tgtEl>
                                          <p:spTgt spid="2">
                                            <p:txEl>
                                              <p:pRg st="4" end="4"/>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m 13">
            <a:extLst>
              <a:ext uri="{FF2B5EF4-FFF2-40B4-BE49-F238E27FC236}">
                <a16:creationId xmlns:a16="http://schemas.microsoft.com/office/drawing/2014/main" id="{10A30091-6E80-4432-BF2D-D0775D9B78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AF0E82A9-FC6E-462C-8CAD-0A6A38F94C89}"/>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F604381F-804F-45BC-B4B6-4F2B7F177BB3}"/>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Da Liberação de Parcela(s)...</a:t>
            </a:r>
            <a:endParaRPr lang="pt-BR" sz="2000" b="1" dirty="0">
              <a:solidFill>
                <a:schemeClr val="accent1">
                  <a:lumMod val="75000"/>
                </a:schemeClr>
              </a:solidFill>
            </a:endParaRPr>
          </a:p>
        </p:txBody>
      </p:sp>
      <p:pic>
        <p:nvPicPr>
          <p:cNvPr id="21508" name="Imagem 8">
            <a:extLst>
              <a:ext uri="{FF2B5EF4-FFF2-40B4-BE49-F238E27FC236}">
                <a16:creationId xmlns:a16="http://schemas.microsoft.com/office/drawing/2014/main" id="{374D2585-BB66-4C62-B555-C997F98BAF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13" y="974725"/>
            <a:ext cx="10874375" cy="543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eta: para a Esquerda 9">
            <a:extLst>
              <a:ext uri="{FF2B5EF4-FFF2-40B4-BE49-F238E27FC236}">
                <a16:creationId xmlns:a16="http://schemas.microsoft.com/office/drawing/2014/main" id="{B81874B9-3A2F-40B3-8532-7C0C4EBCDA7A}"/>
              </a:ext>
            </a:extLst>
          </p:cNvPr>
          <p:cNvSpPr/>
          <p:nvPr/>
        </p:nvSpPr>
        <p:spPr>
          <a:xfrm>
            <a:off x="10736263" y="3111500"/>
            <a:ext cx="1131887" cy="70326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1" name="Seta: Quádrupla 10">
            <a:extLst>
              <a:ext uri="{FF2B5EF4-FFF2-40B4-BE49-F238E27FC236}">
                <a16:creationId xmlns:a16="http://schemas.microsoft.com/office/drawing/2014/main" id="{83509C6C-2313-421E-8A67-2E4B798F4CF9}"/>
              </a:ext>
            </a:extLst>
          </p:cNvPr>
          <p:cNvSpPr/>
          <p:nvPr/>
        </p:nvSpPr>
        <p:spPr>
          <a:xfrm rot="2700000">
            <a:off x="3122613" y="2178050"/>
            <a:ext cx="3722688" cy="3894137"/>
          </a:xfrm>
          <a:prstGeom prst="quad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2" name="Seta: para a Direita 11">
            <a:extLst>
              <a:ext uri="{FF2B5EF4-FFF2-40B4-BE49-F238E27FC236}">
                <a16:creationId xmlns:a16="http://schemas.microsoft.com/office/drawing/2014/main" id="{146D3E8C-5202-412C-92D1-EEF49CA626DF}"/>
              </a:ext>
            </a:extLst>
          </p:cNvPr>
          <p:cNvSpPr/>
          <p:nvPr/>
        </p:nvSpPr>
        <p:spPr>
          <a:xfrm>
            <a:off x="206375" y="5516563"/>
            <a:ext cx="796925" cy="366712"/>
          </a:xfrm>
          <a:prstGeom prst="rightArrow">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3" name="Seta: para Baixo 12">
            <a:extLst>
              <a:ext uri="{FF2B5EF4-FFF2-40B4-BE49-F238E27FC236}">
                <a16:creationId xmlns:a16="http://schemas.microsoft.com/office/drawing/2014/main" id="{27750B17-2DC6-4119-9C8F-EA2550D9602E}"/>
              </a:ext>
            </a:extLst>
          </p:cNvPr>
          <p:cNvSpPr/>
          <p:nvPr/>
        </p:nvSpPr>
        <p:spPr>
          <a:xfrm>
            <a:off x="7058025" y="1427163"/>
            <a:ext cx="523875" cy="91440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pic>
        <p:nvPicPr>
          <p:cNvPr id="2" name="Imagem 1">
            <a:extLst>
              <a:ext uri="{FF2B5EF4-FFF2-40B4-BE49-F238E27FC236}">
                <a16:creationId xmlns:a16="http://schemas.microsoft.com/office/drawing/2014/main" id="{40AF627A-FB81-885B-92AB-68B5CFA702A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48925" y="6179777"/>
            <a:ext cx="4342765" cy="5702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m 10">
            <a:extLst>
              <a:ext uri="{FF2B5EF4-FFF2-40B4-BE49-F238E27FC236}">
                <a16:creationId xmlns:a16="http://schemas.microsoft.com/office/drawing/2014/main" id="{BAC74FA5-6744-48B0-8524-DDAC9D30CF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85714F45-A1B0-4E2E-9BF6-A2511D18BFAB}"/>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6E6C3D10-7E04-426A-829F-A153FA904A85}"/>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tx2"/>
                </a:solidFill>
              </a:rPr>
              <a:t>Da Liberação de Parcela(s)...</a:t>
            </a:r>
            <a:endParaRPr lang="pt-BR" sz="2000" b="1" dirty="0">
              <a:solidFill>
                <a:schemeClr val="tx2"/>
              </a:solidFill>
            </a:endParaRPr>
          </a:p>
        </p:txBody>
      </p:sp>
      <p:pic>
        <p:nvPicPr>
          <p:cNvPr id="22532" name="Imagem 4">
            <a:extLst>
              <a:ext uri="{FF2B5EF4-FFF2-40B4-BE49-F238E27FC236}">
                <a16:creationId xmlns:a16="http://schemas.microsoft.com/office/drawing/2014/main" id="{174C277C-AD25-4CE5-8527-1ACF765690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1238" y="984250"/>
            <a:ext cx="10169525" cy="582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eta: para a Esquerda 8">
            <a:extLst>
              <a:ext uri="{FF2B5EF4-FFF2-40B4-BE49-F238E27FC236}">
                <a16:creationId xmlns:a16="http://schemas.microsoft.com/office/drawing/2014/main" id="{C17C4DAC-F568-4B84-9315-550517B2B927}"/>
              </a:ext>
            </a:extLst>
          </p:cNvPr>
          <p:cNvSpPr/>
          <p:nvPr/>
        </p:nvSpPr>
        <p:spPr>
          <a:xfrm>
            <a:off x="9866313" y="4513263"/>
            <a:ext cx="796925" cy="44291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0" name="Seta: para a Direita 9">
            <a:extLst>
              <a:ext uri="{FF2B5EF4-FFF2-40B4-BE49-F238E27FC236}">
                <a16:creationId xmlns:a16="http://schemas.microsoft.com/office/drawing/2014/main" id="{626BBE8C-6A46-4335-9FDD-11D33C1A58C4}"/>
              </a:ext>
            </a:extLst>
          </p:cNvPr>
          <p:cNvSpPr/>
          <p:nvPr/>
        </p:nvSpPr>
        <p:spPr>
          <a:xfrm>
            <a:off x="495300" y="3148013"/>
            <a:ext cx="714375" cy="4794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pic>
        <p:nvPicPr>
          <p:cNvPr id="2" name="Imagem 1">
            <a:extLst>
              <a:ext uri="{FF2B5EF4-FFF2-40B4-BE49-F238E27FC236}">
                <a16:creationId xmlns:a16="http://schemas.microsoft.com/office/drawing/2014/main" id="{624A0015-06F4-909A-73D2-7EA6165EBD1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48925" y="6179777"/>
            <a:ext cx="4342765" cy="5702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a:extLst>
              <a:ext uri="{FF2B5EF4-FFF2-40B4-BE49-F238E27FC236}">
                <a16:creationId xmlns:a16="http://schemas.microsoft.com/office/drawing/2014/main" id="{805A3584-0438-4F33-83F2-DE470C726F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59028BF7-4DB5-4BED-A3C0-F5DCD5CD6EDF}"/>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8C758988-538A-4BD4-9B7F-C38399AFFF32}"/>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tx2"/>
                </a:solidFill>
              </a:rPr>
              <a:t>Remanejamento...</a:t>
            </a:r>
            <a:endParaRPr lang="pt-BR" sz="2000" b="1" dirty="0">
              <a:solidFill>
                <a:schemeClr val="tx2"/>
              </a:solidFill>
            </a:endParaRPr>
          </a:p>
        </p:txBody>
      </p:sp>
      <p:pic>
        <p:nvPicPr>
          <p:cNvPr id="24580" name="Imagem 1">
            <a:extLst>
              <a:ext uri="{FF2B5EF4-FFF2-40B4-BE49-F238E27FC236}">
                <a16:creationId xmlns:a16="http://schemas.microsoft.com/office/drawing/2014/main" id="{6A73E83B-54CD-4945-B775-B190649E6E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508" y="942975"/>
            <a:ext cx="9536113" cy="580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eta: para a Direita 4">
            <a:extLst>
              <a:ext uri="{FF2B5EF4-FFF2-40B4-BE49-F238E27FC236}">
                <a16:creationId xmlns:a16="http://schemas.microsoft.com/office/drawing/2014/main" id="{424D1769-5DF7-48B0-9040-97914A38D61D}"/>
              </a:ext>
            </a:extLst>
          </p:cNvPr>
          <p:cNvSpPr/>
          <p:nvPr/>
        </p:nvSpPr>
        <p:spPr>
          <a:xfrm>
            <a:off x="96" y="2433638"/>
            <a:ext cx="1049337" cy="4794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9" name="Seta: para a Esquerda 8">
            <a:extLst>
              <a:ext uri="{FF2B5EF4-FFF2-40B4-BE49-F238E27FC236}">
                <a16:creationId xmlns:a16="http://schemas.microsoft.com/office/drawing/2014/main" id="{9A296191-F122-4405-ACFE-67EE03523449}"/>
              </a:ext>
            </a:extLst>
          </p:cNvPr>
          <p:cNvSpPr/>
          <p:nvPr/>
        </p:nvSpPr>
        <p:spPr>
          <a:xfrm>
            <a:off x="6191346" y="2638425"/>
            <a:ext cx="973137" cy="61753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0" name="Retângulo 9">
            <a:extLst>
              <a:ext uri="{FF2B5EF4-FFF2-40B4-BE49-F238E27FC236}">
                <a16:creationId xmlns:a16="http://schemas.microsoft.com/office/drawing/2014/main" id="{476F9C05-D43C-4CEF-9565-8D9C012363AC}"/>
              </a:ext>
            </a:extLst>
          </p:cNvPr>
          <p:cNvSpPr/>
          <p:nvPr/>
        </p:nvSpPr>
        <p:spPr>
          <a:xfrm>
            <a:off x="1528763" y="2590800"/>
            <a:ext cx="4906962" cy="2174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3" name="Seta: para a Direita 2">
            <a:extLst>
              <a:ext uri="{FF2B5EF4-FFF2-40B4-BE49-F238E27FC236}">
                <a16:creationId xmlns:a16="http://schemas.microsoft.com/office/drawing/2014/main" id="{C62A19B3-163C-4CF5-A2CF-0BA9D3ECCF6E}"/>
              </a:ext>
            </a:extLst>
          </p:cNvPr>
          <p:cNvSpPr/>
          <p:nvPr/>
        </p:nvSpPr>
        <p:spPr>
          <a:xfrm>
            <a:off x="6191346" y="6157913"/>
            <a:ext cx="973137" cy="6191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7" name="CaixaDeTexto 6">
            <a:extLst>
              <a:ext uri="{FF2B5EF4-FFF2-40B4-BE49-F238E27FC236}">
                <a16:creationId xmlns:a16="http://schemas.microsoft.com/office/drawing/2014/main" id="{5B19500C-B98D-6692-0340-F26008C42DB9}"/>
              </a:ext>
            </a:extLst>
          </p:cNvPr>
          <p:cNvSpPr txBox="1"/>
          <p:nvPr/>
        </p:nvSpPr>
        <p:spPr>
          <a:xfrm>
            <a:off x="806450" y="4951413"/>
            <a:ext cx="6100232" cy="646331"/>
          </a:xfrm>
          <a:prstGeom prst="rect">
            <a:avLst/>
          </a:prstGeom>
          <a:noFill/>
        </p:spPr>
        <p:txBody>
          <a:bodyPr wrap="square">
            <a:spAutoFit/>
          </a:bodyPr>
          <a:lstStyle/>
          <a:p>
            <a:r>
              <a:rPr lang="pt-BR" dirty="0">
                <a:solidFill>
                  <a:schemeClr val="accent1">
                    <a:lumMod val="50000"/>
                  </a:schemeClr>
                </a:solidFill>
              </a:rPr>
              <a:t>https://fapes.es.gov.br/Media/fapes/Importacao/Remanejamento%20Or%C3%A7ament%C3%A1rio_mai2020.pdf</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4B5E55C5-433A-4E3D-828C-D14AA95481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7520CAB8-8618-4721-9B7E-19E2D4E075F8}"/>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F9A1B7FD-6D71-47DD-B30D-5C155FEFCBA8}"/>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Remanejamento...</a:t>
            </a:r>
            <a:endParaRPr lang="pt-BR" sz="2000" b="1" dirty="0">
              <a:solidFill>
                <a:schemeClr val="accent1">
                  <a:lumMod val="75000"/>
                </a:schemeClr>
              </a:solidFill>
            </a:endParaRPr>
          </a:p>
        </p:txBody>
      </p:sp>
      <p:pic>
        <p:nvPicPr>
          <p:cNvPr id="25604" name="Imagem 4">
            <a:extLst>
              <a:ext uri="{FF2B5EF4-FFF2-40B4-BE49-F238E27FC236}">
                <a16:creationId xmlns:a16="http://schemas.microsoft.com/office/drawing/2014/main" id="{F03D883A-1288-42B3-9E41-E6D67EF7ED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089" y="903288"/>
            <a:ext cx="9115425" cy="621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262ACC98-276E-4B9D-8A02-768C3106ED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3B881AE8-FF16-4CD2-AAB0-D68900108A55}"/>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 name="Espaço Reservado para Conteúdo 1">
            <a:extLst>
              <a:ext uri="{FF2B5EF4-FFF2-40B4-BE49-F238E27FC236}">
                <a16:creationId xmlns:a16="http://schemas.microsoft.com/office/drawing/2014/main" id="{15C8C266-5E2D-47CD-B83C-F73D4376213D}"/>
              </a:ext>
            </a:extLst>
          </p:cNvPr>
          <p:cNvSpPr>
            <a:spLocks noGrp="1"/>
          </p:cNvSpPr>
          <p:nvPr>
            <p:ph idx="1"/>
          </p:nvPr>
        </p:nvSpPr>
        <p:spPr>
          <a:xfrm>
            <a:off x="674688" y="1054100"/>
            <a:ext cx="9235794" cy="4050086"/>
          </a:xfrm>
        </p:spPr>
        <p:txBody>
          <a:bodyPr>
            <a:normAutofit fontScale="85000" lnSpcReduction="10000"/>
          </a:bodyPr>
          <a:lstStyle/>
          <a:p>
            <a:pPr marL="357188" lvl="1" indent="0" algn="just">
              <a:spcBef>
                <a:spcPts val="200"/>
              </a:spcBef>
              <a:spcAft>
                <a:spcPts val="200"/>
              </a:spcAft>
              <a:buNone/>
              <a:tabLst>
                <a:tab pos="893763" algn="l"/>
              </a:tabLst>
              <a:defRPr/>
            </a:pPr>
            <a:r>
              <a:rPr lang="pt-BR" sz="2800" dirty="0">
                <a:solidFill>
                  <a:schemeClr val="accent1">
                    <a:lumMod val="75000"/>
                  </a:schemeClr>
                </a:solidFill>
              </a:rPr>
              <a:t>Despesa destinada a cobrir custas com alimentação, hospedagem e locomoção decorrentes de afastamento da sede, pelo período máximo de 15 dias consecutivos/por viagem, limitada a 15 diárias por mês, de acordo com a Instrução de Serviço nº 077 e norma de Itens Financiáveis e Não Financiáveis, disponível na página da FAPES.</a:t>
            </a:r>
          </a:p>
          <a:p>
            <a:pPr marL="357188" lvl="1" indent="0" algn="just" eaLnBrk="1" hangingPunct="1">
              <a:spcBef>
                <a:spcPts val="200"/>
              </a:spcBef>
              <a:spcAft>
                <a:spcPts val="200"/>
              </a:spcAft>
              <a:buFont typeface="Arial" panose="020B0604020202020204" pitchFamily="34" charset="0"/>
              <a:buNone/>
              <a:tabLst>
                <a:tab pos="893763" algn="l"/>
              </a:tabLst>
              <a:defRPr/>
            </a:pPr>
            <a:endParaRPr lang="pt-BR" sz="2800" dirty="0">
              <a:solidFill>
                <a:schemeClr val="accent1">
                  <a:lumMod val="75000"/>
                </a:schemeClr>
              </a:solidFill>
            </a:endParaRPr>
          </a:p>
          <a:p>
            <a:pPr marL="893763" lvl="1" indent="-536575" algn="just"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O pagamento de diária, as mesmas deverão ser comprovadas por meio do preenchimento do Anexo IV – Recibo de Diárias do SIGFAPES e assinatura do mesmo; </a:t>
            </a:r>
          </a:p>
          <a:p>
            <a:pPr marL="893763" lvl="1" indent="-536575" algn="just"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Só poderá receber diária as pessoas que constam como equipe executora do SIGFAPES, observado regras de cada edital;</a:t>
            </a:r>
          </a:p>
          <a:p>
            <a:pPr marL="893763" lvl="1" indent="-536575" algn="just"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É vedado o pagamento de serviços de terceiros de hospedagem para membros do projeto que recebam diárias e vice-versa.</a:t>
            </a:r>
          </a:p>
          <a:p>
            <a:pPr marL="357188" lvl="1" indent="0" algn="just" eaLnBrk="1" hangingPunct="1">
              <a:spcBef>
                <a:spcPts val="1800"/>
              </a:spcBef>
              <a:spcAft>
                <a:spcPts val="1200"/>
              </a:spcAft>
              <a:buFont typeface="Arial" panose="020B0604020202020204" pitchFamily="34" charset="0"/>
              <a:buNone/>
              <a:tabLst>
                <a:tab pos="893763" algn="l"/>
              </a:tabLst>
              <a:defRPr/>
            </a:pPr>
            <a:endParaRPr lang="pt-BR" sz="2800" dirty="0">
              <a:solidFill>
                <a:schemeClr val="accent1">
                  <a:lumMod val="75000"/>
                </a:schemeClr>
              </a:solidFill>
            </a:endParaRPr>
          </a:p>
        </p:txBody>
      </p:sp>
      <p:sp>
        <p:nvSpPr>
          <p:cNvPr id="6" name="Título 1">
            <a:extLst>
              <a:ext uri="{FF2B5EF4-FFF2-40B4-BE49-F238E27FC236}">
                <a16:creationId xmlns:a16="http://schemas.microsoft.com/office/drawing/2014/main" id="{F82DBE58-8011-47A0-8AEA-26FBA9742A9D}"/>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Diárias...</a:t>
            </a:r>
            <a:endParaRPr lang="pt-BR" sz="2000" b="1" dirty="0">
              <a:solidFill>
                <a:schemeClr val="accent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subTnLst>
                                    <p:animClr clrSpc="rgb" dir="cw">
                                      <p:cBhvr override="childStyle">
                                        <p:cTn dur="1" fill="hold" display="0" masterRel="nextClick" afterEffect="1"/>
                                        <p:tgtEl>
                                          <p:spTgt spid="2">
                                            <p:txEl>
                                              <p:pRg st="0" end="0"/>
                                            </p:txEl>
                                          </p:spTgt>
                                        </p:tgtEl>
                                        <p:attrNameLst>
                                          <p:attrName>ppt_c</p:attrName>
                                        </p:attrNameLst>
                                      </p:cBhvr>
                                      <p:to>
                                        <a:schemeClr val="accent1"/>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dissolve">
                                      <p:cBhvr>
                                        <p:cTn id="12" dur="500"/>
                                        <p:tgtEl>
                                          <p:spTgt spid="2">
                                            <p:txEl>
                                              <p:pRg st="2" end="2"/>
                                            </p:txEl>
                                          </p:spTgt>
                                        </p:tgtEl>
                                      </p:cBhvr>
                                    </p:animEffect>
                                  </p:childTnLst>
                                  <p:subTnLst>
                                    <p:animClr clrSpc="rgb" dir="cw">
                                      <p:cBhvr override="childStyle">
                                        <p:cTn dur="1" fill="hold" display="0" masterRel="nextClick" afterEffect="1"/>
                                        <p:tgtEl>
                                          <p:spTgt spid="2">
                                            <p:txEl>
                                              <p:pRg st="2" end="2"/>
                                            </p:txEl>
                                          </p:spTgt>
                                        </p:tgtEl>
                                        <p:attrNameLst>
                                          <p:attrName>ppt_c</p:attrName>
                                        </p:attrNameLst>
                                      </p:cBhvr>
                                      <p:to>
                                        <a:schemeClr val="accent1"/>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dissolve">
                                      <p:cBhvr>
                                        <p:cTn id="17" dur="500"/>
                                        <p:tgtEl>
                                          <p:spTgt spid="2">
                                            <p:txEl>
                                              <p:pRg st="3" end="3"/>
                                            </p:txEl>
                                          </p:spTgt>
                                        </p:tgtEl>
                                      </p:cBhvr>
                                    </p:animEffect>
                                  </p:childTnLst>
                                  <p:subTnLst>
                                    <p:animClr clrSpc="rgb" dir="cw">
                                      <p:cBhvr override="childStyle">
                                        <p:cTn dur="1" fill="hold" display="0" masterRel="nextClick" afterEffect="1"/>
                                        <p:tgtEl>
                                          <p:spTgt spid="2">
                                            <p:txEl>
                                              <p:pRg st="3" end="3"/>
                                            </p:txEl>
                                          </p:spTgt>
                                        </p:tgtEl>
                                        <p:attrNameLst>
                                          <p:attrName>ppt_c</p:attrName>
                                        </p:attrNameLst>
                                      </p:cBhvr>
                                      <p:to>
                                        <a:schemeClr val="accent1"/>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dissolve">
                                      <p:cBhvr>
                                        <p:cTn id="22" dur="500"/>
                                        <p:tgtEl>
                                          <p:spTgt spid="2">
                                            <p:txEl>
                                              <p:pRg st="4" end="4"/>
                                            </p:txEl>
                                          </p:spTgt>
                                        </p:tgtEl>
                                      </p:cBhvr>
                                    </p:animEffect>
                                  </p:childTnLst>
                                  <p:subTnLst>
                                    <p:animClr clrSpc="rgb" dir="cw">
                                      <p:cBhvr override="childStyle">
                                        <p:cTn dur="1" fill="hold" display="0" masterRel="nextClick" afterEffect="1"/>
                                        <p:tgtEl>
                                          <p:spTgt spid="2">
                                            <p:txEl>
                                              <p:pRg st="4" end="4"/>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6BB7D6E5-D6ED-4C46-BA8B-0561CE00BB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BC0A32A7-1218-44B8-A1EF-729C571DE9B5}"/>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690BF5EE-4F8D-49B9-8120-A8720E1FC20B}"/>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Diárias...</a:t>
            </a:r>
            <a:endParaRPr lang="pt-BR" sz="2000" b="1" dirty="0">
              <a:solidFill>
                <a:schemeClr val="accent1">
                  <a:lumMod val="75000"/>
                </a:schemeClr>
              </a:solidFill>
            </a:endParaRPr>
          </a:p>
        </p:txBody>
      </p:sp>
      <p:graphicFrame>
        <p:nvGraphicFramePr>
          <p:cNvPr id="3" name="Tabela 2">
            <a:extLst>
              <a:ext uri="{FF2B5EF4-FFF2-40B4-BE49-F238E27FC236}">
                <a16:creationId xmlns:a16="http://schemas.microsoft.com/office/drawing/2014/main" id="{B12000B9-328C-9378-80D9-0972F7B42B27}"/>
              </a:ext>
            </a:extLst>
          </p:cNvPr>
          <p:cNvGraphicFramePr>
            <a:graphicFrameLocks noGrp="1"/>
          </p:cNvGraphicFramePr>
          <p:nvPr>
            <p:extLst>
              <p:ext uri="{D42A27DB-BD31-4B8C-83A1-F6EECF244321}">
                <p14:modId xmlns:p14="http://schemas.microsoft.com/office/powerpoint/2010/main" val="1321558633"/>
              </p:ext>
            </p:extLst>
          </p:nvPr>
        </p:nvGraphicFramePr>
        <p:xfrm>
          <a:off x="138110" y="1185733"/>
          <a:ext cx="9886423" cy="4848784"/>
        </p:xfrm>
        <a:graphic>
          <a:graphicData uri="http://schemas.openxmlformats.org/drawingml/2006/table">
            <a:tbl>
              <a:tblPr firstRow="1" firstCol="1" bandRow="1">
                <a:tableStyleId>{5C22544A-7EE6-4342-B048-85BDC9FD1C3A}</a:tableStyleId>
              </a:tblPr>
              <a:tblGrid>
                <a:gridCol w="1092200">
                  <a:extLst>
                    <a:ext uri="{9D8B030D-6E8A-4147-A177-3AD203B41FA5}">
                      <a16:colId xmlns:a16="http://schemas.microsoft.com/office/drawing/2014/main" val="480330947"/>
                    </a:ext>
                  </a:extLst>
                </a:gridCol>
                <a:gridCol w="736600">
                  <a:extLst>
                    <a:ext uri="{9D8B030D-6E8A-4147-A177-3AD203B41FA5}">
                      <a16:colId xmlns:a16="http://schemas.microsoft.com/office/drawing/2014/main" val="4014539544"/>
                    </a:ext>
                  </a:extLst>
                </a:gridCol>
                <a:gridCol w="6846890">
                  <a:extLst>
                    <a:ext uri="{9D8B030D-6E8A-4147-A177-3AD203B41FA5}">
                      <a16:colId xmlns:a16="http://schemas.microsoft.com/office/drawing/2014/main" val="1927615773"/>
                    </a:ext>
                  </a:extLst>
                </a:gridCol>
                <a:gridCol w="1210733">
                  <a:extLst>
                    <a:ext uri="{9D8B030D-6E8A-4147-A177-3AD203B41FA5}">
                      <a16:colId xmlns:a16="http://schemas.microsoft.com/office/drawing/2014/main" val="2654882574"/>
                    </a:ext>
                  </a:extLst>
                </a:gridCol>
              </a:tblGrid>
              <a:tr h="70914">
                <a:tc gridSpan="4">
                  <a:txBody>
                    <a:bodyPr/>
                    <a:lstStyle/>
                    <a:p>
                      <a:pPr algn="ctr">
                        <a:lnSpc>
                          <a:spcPct val="107000"/>
                        </a:lnSpc>
                        <a:spcAft>
                          <a:spcPts val="800"/>
                        </a:spcAft>
                      </a:pPr>
                      <a:r>
                        <a:rPr lang="pt-BR" sz="1600" dirty="0">
                          <a:effectLst/>
                          <a:latin typeface="+mj-lt"/>
                        </a:rPr>
                        <a:t>DIÁRIA</a:t>
                      </a:r>
                      <a:endParaRPr lang="pt-BR" sz="1600" dirty="0">
                        <a:effectLst/>
                        <a:latin typeface="+mj-lt"/>
                        <a:ea typeface="Calibri" panose="020F0502020204030204" pitchFamily="34" charset="0"/>
                        <a:cs typeface="Times New Roman" panose="02020603050405020304" pitchFamily="18" charset="0"/>
                      </a:endParaRPr>
                    </a:p>
                  </a:txBody>
                  <a:tcPr marL="28365" marR="28365" marT="0" marB="0"/>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val="646258193"/>
                  </a:ext>
                </a:extLst>
              </a:tr>
              <a:tr h="145110">
                <a:tc gridSpan="2">
                  <a:txBody>
                    <a:bodyPr/>
                    <a:lstStyle/>
                    <a:p>
                      <a:pPr algn="ctr">
                        <a:lnSpc>
                          <a:spcPct val="107000"/>
                        </a:lnSpc>
                        <a:spcAft>
                          <a:spcPts val="800"/>
                        </a:spcAft>
                      </a:pPr>
                      <a:r>
                        <a:rPr lang="pt-BR" sz="1600">
                          <a:effectLst/>
                          <a:latin typeface="+mj-lt"/>
                        </a:rPr>
                        <a:t>MODALIDADE</a:t>
                      </a:r>
                      <a:endParaRPr lang="pt-BR" sz="1600">
                        <a:effectLst/>
                        <a:latin typeface="+mj-lt"/>
                        <a:ea typeface="Calibri" panose="020F0502020204030204" pitchFamily="34" charset="0"/>
                        <a:cs typeface="Times New Roman" panose="02020603050405020304" pitchFamily="18" charset="0"/>
                      </a:endParaRPr>
                    </a:p>
                  </a:txBody>
                  <a:tcPr marL="28365" marR="28365" marT="0" marB="0"/>
                </a:tc>
                <a:tc hMerge="1">
                  <a:txBody>
                    <a:bodyPr/>
                    <a:lstStyle/>
                    <a:p>
                      <a:pPr algn="ctr">
                        <a:lnSpc>
                          <a:spcPct val="107000"/>
                        </a:lnSpc>
                        <a:spcAft>
                          <a:spcPts val="800"/>
                        </a:spcAft>
                      </a:pPr>
                      <a:endParaRPr lang="pt-BR" sz="1600">
                        <a:effectLst/>
                        <a:latin typeface="+mj-lt"/>
                        <a:ea typeface="Calibri" panose="020F0502020204030204" pitchFamily="34" charset="0"/>
                        <a:cs typeface="Times New Roman" panose="02020603050405020304" pitchFamily="18" charset="0"/>
                      </a:endParaRPr>
                    </a:p>
                  </a:txBody>
                  <a:tcPr marL="28365" marR="28365" marT="0" marB="0"/>
                </a:tc>
                <a:tc>
                  <a:txBody>
                    <a:bodyPr/>
                    <a:lstStyle/>
                    <a:p>
                      <a:pPr algn="ctr">
                        <a:lnSpc>
                          <a:spcPct val="107000"/>
                        </a:lnSpc>
                        <a:spcAft>
                          <a:spcPts val="800"/>
                        </a:spcAft>
                      </a:pPr>
                      <a:r>
                        <a:rPr lang="pt-BR" sz="1600" b="1" dirty="0">
                          <a:solidFill>
                            <a:schemeClr val="accent1">
                              <a:lumMod val="50000"/>
                            </a:schemeClr>
                          </a:solidFill>
                          <a:effectLst/>
                          <a:latin typeface="+mj-lt"/>
                        </a:rPr>
                        <a:t>GRUPO DE PAÍSES </a:t>
                      </a:r>
                      <a:endParaRPr lang="pt-BR" sz="1600" b="1" dirty="0">
                        <a:solidFill>
                          <a:schemeClr val="accent1">
                            <a:lumMod val="50000"/>
                          </a:schemeClr>
                        </a:solidFill>
                        <a:effectLst/>
                        <a:latin typeface="+mj-lt"/>
                        <a:ea typeface="Calibri" panose="020F0502020204030204" pitchFamily="34" charset="0"/>
                        <a:cs typeface="Times New Roman" panose="02020603050405020304" pitchFamily="18" charset="0"/>
                      </a:endParaRPr>
                    </a:p>
                  </a:txBody>
                  <a:tcPr marL="28365" marR="28365" marT="0" marB="0"/>
                </a:tc>
                <a:tc>
                  <a:txBody>
                    <a:bodyPr/>
                    <a:lstStyle/>
                    <a:p>
                      <a:pPr algn="ctr">
                        <a:lnSpc>
                          <a:spcPct val="107000"/>
                        </a:lnSpc>
                        <a:spcAft>
                          <a:spcPts val="800"/>
                        </a:spcAft>
                      </a:pPr>
                      <a:r>
                        <a:rPr lang="pt-BR" sz="1600" b="1" dirty="0">
                          <a:solidFill>
                            <a:schemeClr val="accent1">
                              <a:lumMod val="50000"/>
                            </a:schemeClr>
                          </a:solidFill>
                          <a:effectLst/>
                          <a:latin typeface="+mj-lt"/>
                        </a:rPr>
                        <a:t>VALOR</a:t>
                      </a:r>
                      <a:endParaRPr lang="pt-BR" sz="1600" b="1" dirty="0">
                        <a:solidFill>
                          <a:schemeClr val="accent1">
                            <a:lumMod val="50000"/>
                          </a:schemeClr>
                        </a:solidFill>
                        <a:effectLst/>
                        <a:latin typeface="+mj-lt"/>
                        <a:ea typeface="Calibri" panose="020F0502020204030204" pitchFamily="34" charset="0"/>
                        <a:cs typeface="Times New Roman" panose="02020603050405020304" pitchFamily="18" charset="0"/>
                      </a:endParaRPr>
                    </a:p>
                  </a:txBody>
                  <a:tcPr marL="28365" marR="28365" marT="0" marB="0"/>
                </a:tc>
                <a:extLst>
                  <a:ext uri="{0D108BD9-81ED-4DB2-BD59-A6C34878D82A}">
                    <a16:rowId xmlns:a16="http://schemas.microsoft.com/office/drawing/2014/main" val="3904548042"/>
                  </a:ext>
                </a:extLst>
              </a:tr>
              <a:tr h="219307">
                <a:tc gridSpan="3">
                  <a:txBody>
                    <a:bodyPr/>
                    <a:lstStyle/>
                    <a:p>
                      <a:pPr algn="just">
                        <a:lnSpc>
                          <a:spcPct val="107000"/>
                        </a:lnSpc>
                        <a:spcAft>
                          <a:spcPts val="800"/>
                        </a:spcAft>
                      </a:pPr>
                      <a:r>
                        <a:rPr lang="pt-BR" sz="1600" dirty="0">
                          <a:effectLst/>
                          <a:latin typeface="+mj-lt"/>
                        </a:rPr>
                        <a:t>No Estado</a:t>
                      </a:r>
                      <a:endParaRPr lang="pt-BR" sz="1600" dirty="0">
                        <a:effectLst/>
                        <a:latin typeface="+mj-lt"/>
                        <a:ea typeface="Calibri" panose="020F0502020204030204" pitchFamily="34" charset="0"/>
                        <a:cs typeface="Times New Roman" panose="02020603050405020304" pitchFamily="18" charset="0"/>
                      </a:endParaRPr>
                    </a:p>
                  </a:txBody>
                  <a:tcPr marL="28365" marR="28365" marT="0" marB="0"/>
                </a:tc>
                <a:tc hMerge="1">
                  <a:txBody>
                    <a:bodyPr/>
                    <a:lstStyle/>
                    <a:p>
                      <a:endParaRPr lang="pt-BR"/>
                    </a:p>
                  </a:txBody>
                  <a:tcPr/>
                </a:tc>
                <a:tc hMerge="1">
                  <a:txBody>
                    <a:bodyPr/>
                    <a:lstStyle/>
                    <a:p>
                      <a:endParaRPr lang="pt-BR"/>
                    </a:p>
                  </a:txBody>
                  <a:tcPr/>
                </a:tc>
                <a:tc>
                  <a:txBody>
                    <a:bodyPr/>
                    <a:lstStyle/>
                    <a:p>
                      <a:pPr algn="r">
                        <a:lnSpc>
                          <a:spcPct val="107000"/>
                        </a:lnSpc>
                        <a:spcAft>
                          <a:spcPts val="800"/>
                        </a:spcAft>
                      </a:pPr>
                      <a:r>
                        <a:rPr lang="pt-BR" sz="1600" dirty="0">
                          <a:solidFill>
                            <a:schemeClr val="accent1">
                              <a:lumMod val="50000"/>
                            </a:schemeClr>
                          </a:solidFill>
                          <a:effectLst/>
                          <a:latin typeface="+mj-lt"/>
                        </a:rPr>
                        <a:t>R$ 180,00</a:t>
                      </a:r>
                      <a:endParaRPr lang="pt-BR" sz="1600" dirty="0">
                        <a:solidFill>
                          <a:schemeClr val="accent1">
                            <a:lumMod val="50000"/>
                          </a:schemeClr>
                        </a:solidFill>
                        <a:effectLst/>
                        <a:latin typeface="+mj-lt"/>
                        <a:ea typeface="Calibri" panose="020F0502020204030204" pitchFamily="34" charset="0"/>
                        <a:cs typeface="Times New Roman" panose="02020603050405020304" pitchFamily="18" charset="0"/>
                      </a:endParaRPr>
                    </a:p>
                  </a:txBody>
                  <a:tcPr marL="28365" marR="28365" marT="0" marB="0" anchor="ctr"/>
                </a:tc>
                <a:extLst>
                  <a:ext uri="{0D108BD9-81ED-4DB2-BD59-A6C34878D82A}">
                    <a16:rowId xmlns:a16="http://schemas.microsoft.com/office/drawing/2014/main" val="2474184693"/>
                  </a:ext>
                </a:extLst>
              </a:tr>
              <a:tr h="302662">
                <a:tc gridSpan="3">
                  <a:txBody>
                    <a:bodyPr/>
                    <a:lstStyle/>
                    <a:p>
                      <a:pPr algn="just">
                        <a:lnSpc>
                          <a:spcPct val="107000"/>
                        </a:lnSpc>
                        <a:spcAft>
                          <a:spcPts val="800"/>
                        </a:spcAft>
                      </a:pPr>
                      <a:r>
                        <a:rPr lang="pt-BR" sz="1600" dirty="0">
                          <a:effectLst/>
                          <a:latin typeface="+mj-lt"/>
                        </a:rPr>
                        <a:t>No País</a:t>
                      </a:r>
                      <a:endParaRPr lang="pt-BR" sz="1600" dirty="0">
                        <a:effectLst/>
                        <a:latin typeface="+mj-lt"/>
                        <a:ea typeface="Calibri" panose="020F0502020204030204" pitchFamily="34" charset="0"/>
                        <a:cs typeface="Times New Roman" panose="02020603050405020304" pitchFamily="18" charset="0"/>
                      </a:endParaRPr>
                    </a:p>
                  </a:txBody>
                  <a:tcPr marL="28365" marR="28365" marT="0" marB="0"/>
                </a:tc>
                <a:tc hMerge="1">
                  <a:txBody>
                    <a:bodyPr/>
                    <a:lstStyle/>
                    <a:p>
                      <a:endParaRPr lang="pt-BR"/>
                    </a:p>
                  </a:txBody>
                  <a:tcPr/>
                </a:tc>
                <a:tc hMerge="1">
                  <a:txBody>
                    <a:bodyPr/>
                    <a:lstStyle/>
                    <a:p>
                      <a:endParaRPr lang="pt-BR"/>
                    </a:p>
                  </a:txBody>
                  <a:tcPr/>
                </a:tc>
                <a:tc>
                  <a:txBody>
                    <a:bodyPr/>
                    <a:lstStyle/>
                    <a:p>
                      <a:pPr algn="r">
                        <a:lnSpc>
                          <a:spcPct val="107000"/>
                        </a:lnSpc>
                        <a:spcAft>
                          <a:spcPts val="800"/>
                        </a:spcAft>
                      </a:pPr>
                      <a:r>
                        <a:rPr lang="pt-BR" sz="1600" dirty="0">
                          <a:solidFill>
                            <a:schemeClr val="accent1">
                              <a:lumMod val="50000"/>
                            </a:schemeClr>
                          </a:solidFill>
                          <a:effectLst/>
                          <a:latin typeface="+mj-lt"/>
                        </a:rPr>
                        <a:t>R$ 320,00</a:t>
                      </a:r>
                      <a:endParaRPr lang="pt-BR" sz="1600" dirty="0">
                        <a:solidFill>
                          <a:schemeClr val="accent1">
                            <a:lumMod val="50000"/>
                          </a:schemeClr>
                        </a:solidFill>
                        <a:effectLst/>
                        <a:latin typeface="+mj-lt"/>
                        <a:ea typeface="Calibri" panose="020F0502020204030204" pitchFamily="34" charset="0"/>
                        <a:cs typeface="Times New Roman" panose="02020603050405020304" pitchFamily="18" charset="0"/>
                      </a:endParaRPr>
                    </a:p>
                  </a:txBody>
                  <a:tcPr marL="28365" marR="28365" marT="0" marB="0" anchor="ctr"/>
                </a:tc>
                <a:extLst>
                  <a:ext uri="{0D108BD9-81ED-4DB2-BD59-A6C34878D82A}">
                    <a16:rowId xmlns:a16="http://schemas.microsoft.com/office/drawing/2014/main" val="2211316801"/>
                  </a:ext>
                </a:extLst>
              </a:tr>
              <a:tr h="1035470">
                <a:tc rowSpan="4">
                  <a:txBody>
                    <a:bodyPr/>
                    <a:lstStyle/>
                    <a:p>
                      <a:pPr>
                        <a:lnSpc>
                          <a:spcPct val="107000"/>
                        </a:lnSpc>
                        <a:spcAft>
                          <a:spcPts val="800"/>
                        </a:spcAft>
                      </a:pPr>
                      <a:r>
                        <a:rPr lang="pt-BR" sz="1600" dirty="0">
                          <a:effectLst/>
                          <a:latin typeface="+mj-lt"/>
                        </a:rPr>
                        <a:t>No Exterior</a:t>
                      </a:r>
                      <a:endParaRPr lang="pt-BR" sz="1600" dirty="0">
                        <a:effectLst/>
                        <a:latin typeface="+mj-lt"/>
                        <a:ea typeface="Calibri" panose="020F0502020204030204" pitchFamily="34" charset="0"/>
                        <a:cs typeface="Times New Roman" panose="02020603050405020304" pitchFamily="18" charset="0"/>
                      </a:endParaRPr>
                    </a:p>
                  </a:txBody>
                  <a:tcPr marL="28365" marR="28365" marT="0" marB="0" anchor="ctr"/>
                </a:tc>
                <a:tc gridSpan="2">
                  <a:txBody>
                    <a:bodyPr/>
                    <a:lstStyle/>
                    <a:p>
                      <a:pPr>
                        <a:lnSpc>
                          <a:spcPct val="107000"/>
                        </a:lnSpc>
                        <a:spcAft>
                          <a:spcPts val="800"/>
                        </a:spcAft>
                      </a:pPr>
                      <a:r>
                        <a:rPr lang="pt-BR" sz="1200" dirty="0">
                          <a:solidFill>
                            <a:schemeClr val="accent1">
                              <a:lumMod val="50000"/>
                            </a:schemeClr>
                          </a:solidFill>
                          <a:effectLst/>
                          <a:latin typeface="+mj-lt"/>
                        </a:rPr>
                        <a:t>Afeganistão, Armênia, Bangladesh, Belarus, Benin, Bolívia, Burkina-Fasso, Butão, Brasil, Chile, Comores, República Popular Democrática da Coréia, Costa Rica, El Salvador, Equador, Eslovênia, Filipinas, Gâmbia, Guiana, Guiné Bissau, Guiné, Honduras, Indonésia, Irã, Iraque, Laos, Líbano, Malásia, Maldivas, Marrocos, Mongólia, Myanmar, Namíbia, Nauru, Nepal, Nicarágua, Panamá, Paraguai, Rep. Centro Africana, República Togolesa, Salomão, Samoa,  Serra Leoa, Síria, Somália, Sri Lanka, Suriname, Tadjiquistão, Tailândia, Timor Leste, Tonga, Tunísia, Turcomenistão, Turquia, Tuvalu, Vietnã, Zimbábue</a:t>
                      </a:r>
                      <a:endParaRPr lang="pt-BR" sz="1200" dirty="0">
                        <a:solidFill>
                          <a:schemeClr val="accent1">
                            <a:lumMod val="50000"/>
                          </a:schemeClr>
                        </a:solidFill>
                        <a:effectLst/>
                        <a:latin typeface="+mj-lt"/>
                        <a:ea typeface="Calibri" panose="020F0502020204030204" pitchFamily="34" charset="0"/>
                        <a:cs typeface="Times New Roman" panose="02020603050405020304" pitchFamily="18" charset="0"/>
                      </a:endParaRPr>
                    </a:p>
                  </a:txBody>
                  <a:tcPr marL="28365" marR="28365" marT="0" marB="0"/>
                </a:tc>
                <a:tc hMerge="1">
                  <a:txBody>
                    <a:bodyPr/>
                    <a:lstStyle/>
                    <a:p>
                      <a:pPr>
                        <a:lnSpc>
                          <a:spcPct val="107000"/>
                        </a:lnSpc>
                        <a:spcAft>
                          <a:spcPts val="800"/>
                        </a:spcAft>
                      </a:pPr>
                      <a:r>
                        <a:rPr lang="pt-BR" sz="1600">
                          <a:effectLst/>
                          <a:latin typeface="+mj-lt"/>
                        </a:rPr>
                        <a:t>Afeganistão, Armênia, Bangladesh, Belarus, Benin, Bolívia, Burkina-Fasso, Butão, Brasil, Chile, Comores, República Popular Democrática da Coréia, Costa Rica, El Salvador, Equador, Eslovênia, Filipinas, Gâmbia, Guiana, Guiné Bissau, Guiné, Honduras, Indonésia, Irã, Iraque, Laos, Líbano, Malásia, Maldivas, Marrocos, Mongólia, Myanmar, Namíbia, Nauru, Nepal, Nicarágua, Panamá, Paraguai, Rep. Centro Africana, República Togolesa, Salomão, Samoa,  Serra Leoa, Síria, Somália, Sri Lanka, Suriname, Tadjiquistão, Tailândia, Timor Leste, Tonga, Tunísia, Turcomenistão, Turquia, Tuvalu, Vietnã, Zimbábue</a:t>
                      </a:r>
                      <a:endParaRPr lang="pt-BR" sz="1600">
                        <a:effectLst/>
                        <a:latin typeface="+mj-lt"/>
                        <a:ea typeface="Calibri" panose="020F0502020204030204" pitchFamily="34" charset="0"/>
                        <a:cs typeface="Times New Roman" panose="02020603050405020304" pitchFamily="18" charset="0"/>
                      </a:endParaRPr>
                    </a:p>
                  </a:txBody>
                  <a:tcPr marL="28365" marR="28365" marT="0" marB="0"/>
                </a:tc>
                <a:tc>
                  <a:txBody>
                    <a:bodyPr/>
                    <a:lstStyle/>
                    <a:p>
                      <a:pPr algn="r">
                        <a:lnSpc>
                          <a:spcPct val="107000"/>
                        </a:lnSpc>
                        <a:spcAft>
                          <a:spcPts val="800"/>
                        </a:spcAft>
                      </a:pPr>
                      <a:r>
                        <a:rPr lang="pt-BR" sz="1600" dirty="0">
                          <a:solidFill>
                            <a:schemeClr val="accent1">
                              <a:lumMod val="50000"/>
                            </a:schemeClr>
                          </a:solidFill>
                          <a:effectLst/>
                          <a:latin typeface="+mj-lt"/>
                        </a:rPr>
                        <a:t>US$ 180,00</a:t>
                      </a:r>
                      <a:endParaRPr lang="pt-BR" sz="1600" dirty="0">
                        <a:solidFill>
                          <a:schemeClr val="accent1">
                            <a:lumMod val="50000"/>
                          </a:schemeClr>
                        </a:solidFill>
                        <a:effectLst/>
                        <a:latin typeface="+mj-lt"/>
                        <a:ea typeface="Calibri" panose="020F0502020204030204" pitchFamily="34" charset="0"/>
                        <a:cs typeface="Times New Roman" panose="02020603050405020304" pitchFamily="18" charset="0"/>
                      </a:endParaRPr>
                    </a:p>
                  </a:txBody>
                  <a:tcPr marL="28365" marR="28365" marT="0" marB="0" anchor="ctr"/>
                </a:tc>
                <a:extLst>
                  <a:ext uri="{0D108BD9-81ED-4DB2-BD59-A6C34878D82A}">
                    <a16:rowId xmlns:a16="http://schemas.microsoft.com/office/drawing/2014/main" val="2295506292"/>
                  </a:ext>
                </a:extLst>
              </a:tr>
              <a:tr h="1109666">
                <a:tc vMerge="1">
                  <a:txBody>
                    <a:bodyPr/>
                    <a:lstStyle/>
                    <a:p>
                      <a:endParaRPr lang="pt-BR"/>
                    </a:p>
                  </a:txBody>
                  <a:tcPr/>
                </a:tc>
                <a:tc gridSpan="2">
                  <a:txBody>
                    <a:bodyPr/>
                    <a:lstStyle/>
                    <a:p>
                      <a:r>
                        <a:rPr lang="pt-BR" sz="1200" dirty="0">
                          <a:solidFill>
                            <a:schemeClr val="accent1">
                              <a:lumMod val="50000"/>
                            </a:schemeClr>
                          </a:solidFill>
                          <a:effectLst/>
                          <a:latin typeface="+mj-lt"/>
                        </a:rPr>
                        <a:t>África do Sul, Albânia, Andorra, Argélia, Argentina, Austrália, Belize, </a:t>
                      </a:r>
                      <a:r>
                        <a:rPr lang="pt-BR" sz="1200" dirty="0" err="1">
                          <a:solidFill>
                            <a:schemeClr val="accent1">
                              <a:lumMod val="50000"/>
                            </a:schemeClr>
                          </a:solidFill>
                          <a:effectLst/>
                          <a:latin typeface="+mj-lt"/>
                        </a:rPr>
                        <a:t>Bósnia-Herzegóvina</a:t>
                      </a:r>
                      <a:r>
                        <a:rPr lang="pt-BR" sz="1200" dirty="0">
                          <a:solidFill>
                            <a:schemeClr val="accent1">
                              <a:lumMod val="50000"/>
                            </a:schemeClr>
                          </a:solidFill>
                          <a:effectLst/>
                          <a:latin typeface="+mj-lt"/>
                        </a:rPr>
                        <a:t>, Burundi, Cabo Verde, Camarões, Camboja, Catar, Chade, China, Chipre, Colômbia,  Dominica, Egito, Eritréia, Estônia, Etiópia, Gana, Geórgia, Guiné- Equatorial, Haiti, Hungria, Iêmen, Ilhas Marshall, Índia, Kiribati, Lesoto, Líbia, Macedônia, Madagascar, Malauí, Micronésia, Moçambique, Moldávia, Níger, Nigéria, Nova Zelândia, Palau, Papua Nova Guiné, Paquistão, Peru, Polônia, Quênia, República Dominicana, República Eslovaca, Romênia, Ruanda, São Tomé e Príncipe, Senegal, Sudão, Tanzânia, Uruguai, Uzbequistão, Venezuela.</a:t>
                      </a:r>
                      <a:endParaRPr lang="pt-BR" sz="1200" dirty="0">
                        <a:solidFill>
                          <a:schemeClr val="accent1">
                            <a:lumMod val="50000"/>
                          </a:schemeClr>
                        </a:solidFill>
                      </a:endParaRPr>
                    </a:p>
                  </a:txBody>
                  <a:tcPr marL="28365" marR="28365" marT="0" marB="0"/>
                </a:tc>
                <a:tc hMerge="1">
                  <a:txBody>
                    <a:bodyPr/>
                    <a:lstStyle/>
                    <a:p>
                      <a:r>
                        <a:rPr lang="pt-BR" sz="1600" dirty="0">
                          <a:effectLst/>
                          <a:latin typeface="+mj-lt"/>
                        </a:rPr>
                        <a:t>África do Sul, Albânia, Andorra, Argélia, Argentina, Austrália, Belize, </a:t>
                      </a:r>
                      <a:r>
                        <a:rPr lang="pt-BR" sz="1600" dirty="0" err="1">
                          <a:effectLst/>
                          <a:latin typeface="+mj-lt"/>
                        </a:rPr>
                        <a:t>Bósnia-Herzegóvina</a:t>
                      </a:r>
                      <a:r>
                        <a:rPr lang="pt-BR" sz="1600" dirty="0">
                          <a:effectLst/>
                          <a:latin typeface="+mj-lt"/>
                        </a:rPr>
                        <a:t>, Burundi, Cabo Verde, Camarões, Camboja, Catar, Chade, China, Chipre, Colômbia,  Dominica, Egito, Eritréia, Estônia, Etiópia, Gana, Geórgia, Guiné- Equatorial, Haiti, Hungria, Iêmen, Ilhas Marshall, Índia, Kiribati, Lesoto, Líbia, Macedônia, Madagascar, Malauí, Micronésia, Moçambique, Moldávia, Níger, Nigéria, Nova Zelândia, Palau, Papua Nova Guiné, Paquistão, Peru, Polônia, Quênia, República Dominicana, República Eslovaca, Romênia, Ruanda, São Tomé e Príncipe, Senegal, Sudão, Tanzânia, Uruguai, Uzbequistão, Venezuela.</a:t>
                      </a:r>
                      <a:endParaRPr lang="pt-BR" sz="1600" dirty="0">
                        <a:latin typeface="+mj-lt"/>
                      </a:endParaRPr>
                    </a:p>
                  </a:txBody>
                  <a:tcPr marL="28365" marR="28365" marT="0" marB="0"/>
                </a:tc>
                <a:tc>
                  <a:txBody>
                    <a:bodyPr/>
                    <a:lstStyle/>
                    <a:p>
                      <a:pPr algn="r">
                        <a:lnSpc>
                          <a:spcPct val="107000"/>
                        </a:lnSpc>
                        <a:spcAft>
                          <a:spcPts val="800"/>
                        </a:spcAft>
                      </a:pPr>
                      <a:r>
                        <a:rPr lang="pt-BR" sz="1600" dirty="0">
                          <a:solidFill>
                            <a:schemeClr val="accent1">
                              <a:lumMod val="50000"/>
                            </a:schemeClr>
                          </a:solidFill>
                          <a:effectLst/>
                          <a:latin typeface="+mj-lt"/>
                        </a:rPr>
                        <a:t>US$ 260,00</a:t>
                      </a:r>
                      <a:endParaRPr lang="pt-BR" sz="1600" dirty="0">
                        <a:solidFill>
                          <a:schemeClr val="accent1">
                            <a:lumMod val="50000"/>
                          </a:schemeClr>
                        </a:solidFill>
                        <a:effectLst/>
                        <a:latin typeface="+mj-lt"/>
                        <a:ea typeface="Calibri" panose="020F0502020204030204" pitchFamily="34" charset="0"/>
                        <a:cs typeface="Times New Roman" panose="02020603050405020304" pitchFamily="18" charset="0"/>
                      </a:endParaRPr>
                    </a:p>
                  </a:txBody>
                  <a:tcPr marL="28365" marR="28365" marT="0" marB="0" anchor="ctr"/>
                </a:tc>
                <a:extLst>
                  <a:ext uri="{0D108BD9-81ED-4DB2-BD59-A6C34878D82A}">
                    <a16:rowId xmlns:a16="http://schemas.microsoft.com/office/drawing/2014/main" val="414779053"/>
                  </a:ext>
                </a:extLst>
              </a:tr>
              <a:tr h="812880">
                <a:tc vMerge="1">
                  <a:txBody>
                    <a:bodyPr/>
                    <a:lstStyle/>
                    <a:p>
                      <a:endParaRPr lang="pt-BR"/>
                    </a:p>
                  </a:txBody>
                  <a:tcPr/>
                </a:tc>
                <a:tc gridSpan="2">
                  <a:txBody>
                    <a:bodyPr/>
                    <a:lstStyle/>
                    <a:p>
                      <a:r>
                        <a:rPr lang="pt-BR" sz="1200" dirty="0">
                          <a:solidFill>
                            <a:schemeClr val="accent1">
                              <a:lumMod val="50000"/>
                            </a:schemeClr>
                          </a:solidFill>
                          <a:effectLst/>
                          <a:latin typeface="+mj-lt"/>
                        </a:rPr>
                        <a:t>Antígua e Barbuda, Arábia Saudita, Azerbaijão, Bahamas, Barein, Botsuana, Brunei Darussalam, Bulgária, Canadá, Cingapura, Congo, Costa do Marfim, Cuba, Djibuti, Emirados Árabes, Fiji, Gabão, Guatemala, Jamaica, Jordânia, Letônia, Libéria, Lituânia, Mali, Malta, Maurício, Mauritânia, México, República Democrática do Congo, República Tcheca, Rússia, San Marino, Santa Lúcia, São </a:t>
                      </a:r>
                      <a:r>
                        <a:rPr lang="pt-BR" sz="1200" dirty="0" err="1">
                          <a:solidFill>
                            <a:schemeClr val="accent1">
                              <a:lumMod val="50000"/>
                            </a:schemeClr>
                          </a:solidFill>
                          <a:effectLst/>
                          <a:latin typeface="+mj-lt"/>
                        </a:rPr>
                        <a:t>Cristovão</a:t>
                      </a:r>
                      <a:r>
                        <a:rPr lang="pt-BR" sz="1200" dirty="0">
                          <a:solidFill>
                            <a:schemeClr val="accent1">
                              <a:lumMod val="50000"/>
                            </a:schemeClr>
                          </a:solidFill>
                          <a:effectLst/>
                          <a:latin typeface="+mj-lt"/>
                        </a:rPr>
                        <a:t> e Névis, São Vicente e Granadinas, Taiwan, Trinidad e Tobago, Ucrânia, Uganda, Zâmbia.</a:t>
                      </a:r>
                      <a:endParaRPr lang="pt-BR" sz="1200" dirty="0">
                        <a:solidFill>
                          <a:schemeClr val="accent1">
                            <a:lumMod val="50000"/>
                          </a:schemeClr>
                        </a:solidFill>
                      </a:endParaRPr>
                    </a:p>
                  </a:txBody>
                  <a:tcPr marL="28365" marR="28365" marT="0" marB="0"/>
                </a:tc>
                <a:tc hMerge="1">
                  <a:txBody>
                    <a:bodyPr/>
                    <a:lstStyle/>
                    <a:p>
                      <a:r>
                        <a:rPr lang="pt-BR" sz="1600">
                          <a:effectLst/>
                          <a:latin typeface="+mj-lt"/>
                        </a:rPr>
                        <a:t>Antígua e Barbuda, Arábia Saudita, Azerbaijão, Bahamas, Barein, Botsuana, Brunei Darussalam, Bulgária, Canadá, Cingapura, Congo, Costa do Marfim, Cuba, Djibuti, Emirados Árabes, Fiji, Gabão, Guatemala, Jamaica, Jordânia, Letônia, Libéria, Lituânia, Mali, Malta, Maurício, Mauritânia, México, República Democrática do Congo, República Tcheca, Rússia, San Marino, Santa Lúcia, São Cristovão e Névis, São Vicente e Granadinas, Taiwan, Trinidad e Tobago, Ucrânia, Uganda, Zâmbia.</a:t>
                      </a:r>
                      <a:endParaRPr lang="pt-BR" sz="1600">
                        <a:latin typeface="+mj-lt"/>
                      </a:endParaRPr>
                    </a:p>
                  </a:txBody>
                  <a:tcPr marL="28365" marR="28365" marT="0" marB="0"/>
                </a:tc>
                <a:tc>
                  <a:txBody>
                    <a:bodyPr/>
                    <a:lstStyle/>
                    <a:p>
                      <a:pPr algn="r">
                        <a:lnSpc>
                          <a:spcPct val="107000"/>
                        </a:lnSpc>
                        <a:spcAft>
                          <a:spcPts val="800"/>
                        </a:spcAft>
                      </a:pPr>
                      <a:r>
                        <a:rPr lang="pt-BR" sz="1600" dirty="0">
                          <a:solidFill>
                            <a:schemeClr val="accent1">
                              <a:lumMod val="50000"/>
                            </a:schemeClr>
                          </a:solidFill>
                          <a:effectLst/>
                          <a:latin typeface="+mj-lt"/>
                        </a:rPr>
                        <a:t>US$ 310,00</a:t>
                      </a:r>
                      <a:endParaRPr lang="pt-BR" sz="1600" dirty="0">
                        <a:solidFill>
                          <a:schemeClr val="accent1">
                            <a:lumMod val="50000"/>
                          </a:schemeClr>
                        </a:solidFill>
                        <a:effectLst/>
                        <a:latin typeface="+mj-lt"/>
                        <a:ea typeface="Calibri" panose="020F0502020204030204" pitchFamily="34" charset="0"/>
                        <a:cs typeface="Times New Roman" panose="02020603050405020304" pitchFamily="18" charset="0"/>
                      </a:endParaRPr>
                    </a:p>
                  </a:txBody>
                  <a:tcPr marL="28365" marR="28365" marT="0" marB="0" anchor="ctr"/>
                </a:tc>
                <a:extLst>
                  <a:ext uri="{0D108BD9-81ED-4DB2-BD59-A6C34878D82A}">
                    <a16:rowId xmlns:a16="http://schemas.microsoft.com/office/drawing/2014/main" val="4287888870"/>
                  </a:ext>
                </a:extLst>
              </a:tr>
              <a:tr h="738683">
                <a:tc vMerge="1">
                  <a:txBody>
                    <a:bodyPr/>
                    <a:lstStyle/>
                    <a:p>
                      <a:endParaRPr lang="pt-BR"/>
                    </a:p>
                  </a:txBody>
                  <a:tcPr/>
                </a:tc>
                <a:tc gridSpan="2">
                  <a:txBody>
                    <a:bodyPr/>
                    <a:lstStyle/>
                    <a:p>
                      <a:r>
                        <a:rPr lang="pt-BR" sz="1200" dirty="0">
                          <a:solidFill>
                            <a:schemeClr val="accent1">
                              <a:lumMod val="50000"/>
                            </a:schemeClr>
                          </a:solidFill>
                          <a:effectLst/>
                          <a:latin typeface="+mj-lt"/>
                        </a:rPr>
                        <a:t>Alemanha, Angola, Áustria, Barbados, Bélgica, Cazaquistão, Coréia do Sul, Croácia, Dinamarca, Espanha, Estados Unidos da América, Finlândia, França, Granada, Grécia, Hong Kong, Irlanda, Islândia, Israel, Itália, Japão, </a:t>
                      </a:r>
                      <a:r>
                        <a:rPr lang="pt-BR" sz="1200" dirty="0" err="1">
                          <a:solidFill>
                            <a:schemeClr val="accent1">
                              <a:lumMod val="50000"/>
                            </a:schemeClr>
                          </a:solidFill>
                          <a:effectLst/>
                          <a:latin typeface="+mj-lt"/>
                        </a:rPr>
                        <a:t>Kuaite</a:t>
                      </a:r>
                      <a:r>
                        <a:rPr lang="pt-BR" sz="1200" dirty="0">
                          <a:solidFill>
                            <a:schemeClr val="accent1">
                              <a:lumMod val="50000"/>
                            </a:schemeClr>
                          </a:solidFill>
                          <a:effectLst/>
                          <a:latin typeface="+mj-lt"/>
                        </a:rPr>
                        <a:t>, Liechtenstein, Luxemburgo, Mônaco, Montenegro, Noruega, Omã, Países Baixos, Portugal, Reino Unido, República Quirguiz, Seicheles, Sérvia, Suazilândia, Suécia, Suíça, Vanuatu.</a:t>
                      </a:r>
                      <a:endParaRPr lang="pt-BR" sz="1200" dirty="0">
                        <a:solidFill>
                          <a:schemeClr val="accent1">
                            <a:lumMod val="50000"/>
                          </a:schemeClr>
                        </a:solidFill>
                      </a:endParaRPr>
                    </a:p>
                  </a:txBody>
                  <a:tcPr marL="28365" marR="28365" marT="0" marB="0"/>
                </a:tc>
                <a:tc hMerge="1">
                  <a:txBody>
                    <a:bodyPr/>
                    <a:lstStyle/>
                    <a:p>
                      <a:r>
                        <a:rPr lang="pt-BR" sz="1600" dirty="0">
                          <a:effectLst/>
                          <a:latin typeface="+mj-lt"/>
                        </a:rPr>
                        <a:t>Alemanha, Angola, Áustria, Barbados, Bélgica, Cazaquistão, Coréia do Sul, Croácia, Dinamarca, Espanha, Estados Unidos da América, Finlândia, França, Granada, Grécia, Hong Kong, Irlanda, Islândia, Israel, Itália, Japão, </a:t>
                      </a:r>
                      <a:r>
                        <a:rPr lang="pt-BR" sz="1600" dirty="0" err="1">
                          <a:effectLst/>
                          <a:latin typeface="+mj-lt"/>
                        </a:rPr>
                        <a:t>Kuaite</a:t>
                      </a:r>
                      <a:r>
                        <a:rPr lang="pt-BR" sz="1600" dirty="0">
                          <a:effectLst/>
                          <a:latin typeface="+mj-lt"/>
                        </a:rPr>
                        <a:t>, Liechtenstein, Luxemburgo, Mônaco, Montenegro, Noruega, Omã, Países Baixos, Portugal, Reino Unido, República Quirguiz, Seicheles, Sérvia, Suazilândia, Suécia, Suíça, Vanuatu.</a:t>
                      </a:r>
                      <a:endParaRPr lang="pt-BR" sz="1600" dirty="0">
                        <a:latin typeface="+mj-lt"/>
                      </a:endParaRPr>
                    </a:p>
                  </a:txBody>
                  <a:tcPr marL="28365" marR="28365" marT="0" marB="0"/>
                </a:tc>
                <a:tc>
                  <a:txBody>
                    <a:bodyPr/>
                    <a:lstStyle/>
                    <a:p>
                      <a:pPr algn="r">
                        <a:lnSpc>
                          <a:spcPct val="107000"/>
                        </a:lnSpc>
                        <a:spcAft>
                          <a:spcPts val="800"/>
                        </a:spcAft>
                      </a:pPr>
                      <a:r>
                        <a:rPr lang="pt-BR" sz="1600" dirty="0">
                          <a:solidFill>
                            <a:schemeClr val="accent1">
                              <a:lumMod val="50000"/>
                            </a:schemeClr>
                          </a:solidFill>
                          <a:effectLst/>
                          <a:latin typeface="+mj-lt"/>
                        </a:rPr>
                        <a:t>US$ 370,00</a:t>
                      </a:r>
                      <a:endParaRPr lang="pt-BR" sz="1600" dirty="0">
                        <a:solidFill>
                          <a:schemeClr val="accent1">
                            <a:lumMod val="50000"/>
                          </a:schemeClr>
                        </a:solidFill>
                        <a:effectLst/>
                        <a:latin typeface="+mj-lt"/>
                        <a:ea typeface="Calibri" panose="020F0502020204030204" pitchFamily="34" charset="0"/>
                        <a:cs typeface="Times New Roman" panose="02020603050405020304" pitchFamily="18" charset="0"/>
                      </a:endParaRPr>
                    </a:p>
                  </a:txBody>
                  <a:tcPr marL="28365" marR="28365" marT="0" marB="0" anchor="ctr"/>
                </a:tc>
                <a:extLst>
                  <a:ext uri="{0D108BD9-81ED-4DB2-BD59-A6C34878D82A}">
                    <a16:rowId xmlns:a16="http://schemas.microsoft.com/office/drawing/2014/main" val="982411532"/>
                  </a:ext>
                </a:extLst>
              </a:tr>
            </a:tbl>
          </a:graphicData>
        </a:graphic>
      </p:graphicFrame>
      <p:sp>
        <p:nvSpPr>
          <p:cNvPr id="7" name="CaixaDeTexto 6">
            <a:extLst>
              <a:ext uri="{FF2B5EF4-FFF2-40B4-BE49-F238E27FC236}">
                <a16:creationId xmlns:a16="http://schemas.microsoft.com/office/drawing/2014/main" id="{FB9CB9A8-A4F5-DA79-04E2-4332A26B84D8}"/>
              </a:ext>
            </a:extLst>
          </p:cNvPr>
          <p:cNvSpPr txBox="1"/>
          <p:nvPr/>
        </p:nvSpPr>
        <p:spPr>
          <a:xfrm>
            <a:off x="7432355" y="5972472"/>
            <a:ext cx="2625460" cy="923330"/>
          </a:xfrm>
          <a:prstGeom prst="rect">
            <a:avLst/>
          </a:prstGeom>
          <a:noFill/>
        </p:spPr>
        <p:txBody>
          <a:bodyPr wrap="square">
            <a:spAutoFit/>
          </a:bodyPr>
          <a:lstStyle/>
          <a:p>
            <a:r>
              <a:rPr lang="pt-BR" dirty="0">
                <a:solidFill>
                  <a:schemeClr val="accent1">
                    <a:lumMod val="50000"/>
                  </a:schemeClr>
                </a:solidFill>
              </a:rPr>
              <a:t>https://fapes.es.gov.br/instrucoes-de-uso-de-diarias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3A1DF9C8-7638-4AC2-9A88-9BBB9483B3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A081E87F-39B2-4A51-A54C-1907FEC1211B}"/>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 name="Espaço Reservado para Conteúdo 1">
            <a:extLst>
              <a:ext uri="{FF2B5EF4-FFF2-40B4-BE49-F238E27FC236}">
                <a16:creationId xmlns:a16="http://schemas.microsoft.com/office/drawing/2014/main" id="{14CCF3FD-2A18-4C7C-83F2-A815ED5CA62D}"/>
              </a:ext>
            </a:extLst>
          </p:cNvPr>
          <p:cNvSpPr>
            <a:spLocks noGrp="1"/>
          </p:cNvSpPr>
          <p:nvPr>
            <p:ph idx="1"/>
          </p:nvPr>
        </p:nvSpPr>
        <p:spPr>
          <a:xfrm>
            <a:off x="540218" y="1327151"/>
            <a:ext cx="9168559" cy="3762375"/>
          </a:xfrm>
        </p:spPr>
        <p:txBody>
          <a:bodyPr>
            <a:normAutofit fontScale="85000" lnSpcReduction="20000"/>
          </a:bodyPr>
          <a:lstStyle/>
          <a:p>
            <a:pPr marL="357188" lvl="1" indent="0" algn="just" eaLnBrk="1" hangingPunct="1">
              <a:spcBef>
                <a:spcPts val="200"/>
              </a:spcBef>
              <a:spcAft>
                <a:spcPts val="200"/>
              </a:spcAft>
              <a:buFont typeface="Arial" panose="020B0604020202020204" pitchFamily="34" charset="0"/>
              <a:buNone/>
              <a:tabLst>
                <a:tab pos="893763" algn="l"/>
              </a:tabLst>
              <a:defRPr/>
            </a:pPr>
            <a:r>
              <a:rPr lang="pt-BR" sz="2800" dirty="0">
                <a:solidFill>
                  <a:schemeClr val="accent1">
                    <a:lumMod val="75000"/>
                  </a:schemeClr>
                </a:solidFill>
              </a:rPr>
              <a:t>Recursos destinado às passagens aérea e/ou terrestres, para membros da equipe do projeto, exclusivo para atividades relacionada ao objeto do projeto.</a:t>
            </a:r>
          </a:p>
          <a:p>
            <a:pPr marL="357188" lvl="1" indent="0" algn="just" eaLnBrk="1" hangingPunct="1">
              <a:spcBef>
                <a:spcPts val="200"/>
              </a:spcBef>
              <a:spcAft>
                <a:spcPts val="200"/>
              </a:spcAft>
              <a:buFont typeface="Arial" panose="020B0604020202020204" pitchFamily="34" charset="0"/>
              <a:buNone/>
              <a:tabLst>
                <a:tab pos="893763" algn="l"/>
              </a:tabLst>
              <a:defRPr/>
            </a:pPr>
            <a:endParaRPr lang="pt-BR" sz="2800" dirty="0">
              <a:solidFill>
                <a:schemeClr val="accent1">
                  <a:lumMod val="75000"/>
                </a:schemeClr>
              </a:solidFill>
            </a:endParaRPr>
          </a:p>
          <a:p>
            <a:pPr marL="893763" lvl="1" indent="-536575" algn="just"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A compra das passagens deverá ser comprovada com a fatura/recibo emitida;</a:t>
            </a:r>
          </a:p>
          <a:p>
            <a:pPr marL="893763" lvl="1" indent="-536575" algn="just"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No caso de passagem aérea, o cartão de embarque emitido no momento do </a:t>
            </a:r>
            <a:r>
              <a:rPr lang="pt-BR" sz="2600" dirty="0" err="1">
                <a:solidFill>
                  <a:schemeClr val="accent1">
                    <a:lumMod val="75000"/>
                  </a:schemeClr>
                </a:solidFill>
              </a:rPr>
              <a:t>check</a:t>
            </a:r>
            <a:r>
              <a:rPr lang="pt-BR" sz="2600" dirty="0">
                <a:solidFill>
                  <a:schemeClr val="accent1">
                    <a:lumMod val="75000"/>
                  </a:schemeClr>
                </a:solidFill>
              </a:rPr>
              <a:t> in é obrigatório para a comprovação do efetivo embarque;</a:t>
            </a:r>
          </a:p>
          <a:p>
            <a:pPr marL="893763" lvl="1" indent="-536575" algn="just"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Passagem terrestre, anexar o bilhete de passagem ou recibo de agência;</a:t>
            </a:r>
          </a:p>
          <a:p>
            <a:pPr marL="893763" lvl="1" indent="-536575" algn="just"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No caso de compra de passagem com o cartão de crédito a mesma deverá ser efetuado com o cartão de crédito do Outorgado.</a:t>
            </a:r>
          </a:p>
          <a:p>
            <a:pPr marL="357188" lvl="1" indent="0" algn="just" eaLnBrk="1" hangingPunct="1">
              <a:spcBef>
                <a:spcPts val="1800"/>
              </a:spcBef>
              <a:spcAft>
                <a:spcPts val="1200"/>
              </a:spcAft>
              <a:buFont typeface="Arial" panose="020B0604020202020204" pitchFamily="34" charset="0"/>
              <a:buNone/>
              <a:tabLst>
                <a:tab pos="893763" algn="l"/>
              </a:tabLst>
              <a:defRPr/>
            </a:pPr>
            <a:endParaRPr lang="pt-BR" sz="2800" dirty="0">
              <a:solidFill>
                <a:schemeClr val="accent1">
                  <a:lumMod val="75000"/>
                </a:schemeClr>
              </a:solidFill>
            </a:endParaRPr>
          </a:p>
        </p:txBody>
      </p:sp>
      <p:sp>
        <p:nvSpPr>
          <p:cNvPr id="6" name="Título 1">
            <a:extLst>
              <a:ext uri="{FF2B5EF4-FFF2-40B4-BE49-F238E27FC236}">
                <a16:creationId xmlns:a16="http://schemas.microsoft.com/office/drawing/2014/main" id="{53DE04F8-BA4B-4F20-A70F-7119B2E77004}"/>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Passagens...</a:t>
            </a:r>
            <a:endParaRPr lang="pt-BR" sz="2000" b="1" dirty="0">
              <a:solidFill>
                <a:schemeClr val="accent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subTnLst>
                                    <p:animClr clrSpc="rgb" dir="cw">
                                      <p:cBhvr override="childStyle">
                                        <p:cTn dur="1" fill="hold" display="0" masterRel="nextClick" afterEffect="1"/>
                                        <p:tgtEl>
                                          <p:spTgt spid="2">
                                            <p:txEl>
                                              <p:pRg st="0" end="0"/>
                                            </p:txEl>
                                          </p:spTgt>
                                        </p:tgtEl>
                                        <p:attrNameLst>
                                          <p:attrName>ppt_c</p:attrName>
                                        </p:attrNameLst>
                                      </p:cBhvr>
                                      <p:to>
                                        <a:schemeClr val="accent1"/>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dissolve">
                                      <p:cBhvr>
                                        <p:cTn id="12" dur="500"/>
                                        <p:tgtEl>
                                          <p:spTgt spid="2">
                                            <p:txEl>
                                              <p:pRg st="2" end="2"/>
                                            </p:txEl>
                                          </p:spTgt>
                                        </p:tgtEl>
                                      </p:cBhvr>
                                    </p:animEffect>
                                  </p:childTnLst>
                                  <p:subTnLst>
                                    <p:animClr clrSpc="rgb" dir="cw">
                                      <p:cBhvr override="childStyle">
                                        <p:cTn dur="1" fill="hold" display="0" masterRel="nextClick" afterEffect="1"/>
                                        <p:tgtEl>
                                          <p:spTgt spid="2">
                                            <p:txEl>
                                              <p:pRg st="2" end="2"/>
                                            </p:txEl>
                                          </p:spTgt>
                                        </p:tgtEl>
                                        <p:attrNameLst>
                                          <p:attrName>ppt_c</p:attrName>
                                        </p:attrNameLst>
                                      </p:cBhvr>
                                      <p:to>
                                        <a:schemeClr val="accent1"/>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dissolve">
                                      <p:cBhvr>
                                        <p:cTn id="17" dur="500"/>
                                        <p:tgtEl>
                                          <p:spTgt spid="2">
                                            <p:txEl>
                                              <p:pRg st="3" end="3"/>
                                            </p:txEl>
                                          </p:spTgt>
                                        </p:tgtEl>
                                      </p:cBhvr>
                                    </p:animEffect>
                                  </p:childTnLst>
                                  <p:subTnLst>
                                    <p:animClr clrSpc="rgb" dir="cw">
                                      <p:cBhvr override="childStyle">
                                        <p:cTn dur="1" fill="hold" display="0" masterRel="nextClick" afterEffect="1"/>
                                        <p:tgtEl>
                                          <p:spTgt spid="2">
                                            <p:txEl>
                                              <p:pRg st="3" end="3"/>
                                            </p:txEl>
                                          </p:spTgt>
                                        </p:tgtEl>
                                        <p:attrNameLst>
                                          <p:attrName>ppt_c</p:attrName>
                                        </p:attrNameLst>
                                      </p:cBhvr>
                                      <p:to>
                                        <a:schemeClr val="accent1"/>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dissolve">
                                      <p:cBhvr>
                                        <p:cTn id="22" dur="500"/>
                                        <p:tgtEl>
                                          <p:spTgt spid="2">
                                            <p:txEl>
                                              <p:pRg st="4" end="4"/>
                                            </p:txEl>
                                          </p:spTgt>
                                        </p:tgtEl>
                                      </p:cBhvr>
                                    </p:animEffect>
                                  </p:childTnLst>
                                  <p:subTnLst>
                                    <p:animClr clrSpc="rgb" dir="cw">
                                      <p:cBhvr override="childStyle">
                                        <p:cTn dur="1" fill="hold" display="0" masterRel="nextClick" afterEffect="1"/>
                                        <p:tgtEl>
                                          <p:spTgt spid="2">
                                            <p:txEl>
                                              <p:pRg st="4" end="4"/>
                                            </p:txEl>
                                          </p:spTgt>
                                        </p:tgtEl>
                                        <p:attrNameLst>
                                          <p:attrName>ppt_c</p:attrName>
                                        </p:attrNameLst>
                                      </p:cBhvr>
                                      <p:to>
                                        <a:schemeClr val="accent1"/>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dissolve">
                                      <p:cBhvr>
                                        <p:cTn id="27" dur="500"/>
                                        <p:tgtEl>
                                          <p:spTgt spid="2">
                                            <p:txEl>
                                              <p:pRg st="5" end="5"/>
                                            </p:txEl>
                                          </p:spTgt>
                                        </p:tgtEl>
                                      </p:cBhvr>
                                    </p:animEffect>
                                  </p:childTnLst>
                                  <p:subTnLst>
                                    <p:animClr clrSpc="rgb" dir="cw">
                                      <p:cBhvr override="childStyle">
                                        <p:cTn dur="1" fill="hold" display="0" masterRel="nextClick" afterEffect="1"/>
                                        <p:tgtEl>
                                          <p:spTgt spid="2">
                                            <p:txEl>
                                              <p:pRg st="5" end="5"/>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3A1DF9C8-7638-4AC2-9A88-9BBB9483B3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A081E87F-39B2-4A51-A54C-1907FEC1211B}"/>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2" name="Espaço Reservado para Conteúdo 1">
            <a:extLst>
              <a:ext uri="{FF2B5EF4-FFF2-40B4-BE49-F238E27FC236}">
                <a16:creationId xmlns:a16="http://schemas.microsoft.com/office/drawing/2014/main" id="{14CCF3FD-2A18-4C7C-83F2-A815ED5CA62D}"/>
              </a:ext>
            </a:extLst>
          </p:cNvPr>
          <p:cNvSpPr>
            <a:spLocks noGrp="1"/>
          </p:cNvSpPr>
          <p:nvPr>
            <p:ph idx="1"/>
          </p:nvPr>
        </p:nvSpPr>
        <p:spPr>
          <a:xfrm>
            <a:off x="540218" y="1327151"/>
            <a:ext cx="9168559" cy="2278397"/>
          </a:xfrm>
        </p:spPr>
        <p:txBody>
          <a:bodyPr>
            <a:normAutofit fontScale="92500" lnSpcReduction="10000"/>
          </a:bodyPr>
          <a:lstStyle/>
          <a:p>
            <a:pPr marL="357188" lvl="1" indent="0" algn="just">
              <a:spcBef>
                <a:spcPts val="200"/>
              </a:spcBef>
              <a:spcAft>
                <a:spcPts val="200"/>
              </a:spcAft>
              <a:buNone/>
              <a:tabLst>
                <a:tab pos="893763" algn="l"/>
              </a:tabLst>
              <a:defRPr/>
            </a:pPr>
            <a:r>
              <a:rPr lang="pt-BR" sz="2600" dirty="0">
                <a:solidFill>
                  <a:schemeClr val="accent1">
                    <a:lumMod val="75000"/>
                  </a:schemeClr>
                </a:solidFill>
              </a:rPr>
              <a:t>Despesas Operacionais e Administrativas de Caráter Indivisível – DOACI são destinadas a custear os gastos indivisíveis, usuais e necessários à consecução do objeto do projeto, não podendo remunerar qualquer membro ou pessoa vinculada ao projeto, na forma da Lei nº 10.973/04, denominada “Lei da Inovação”, até o limite de 15% (quinze por cento)</a:t>
            </a:r>
            <a:r>
              <a:rPr lang="pt-BR" sz="2800" dirty="0"/>
              <a:t> </a:t>
            </a:r>
            <a:r>
              <a:rPr lang="pt-BR" sz="2600" dirty="0">
                <a:solidFill>
                  <a:schemeClr val="accent1">
                    <a:lumMod val="75000"/>
                  </a:schemeClr>
                </a:solidFill>
              </a:rPr>
              <a:t>do valor total aprovado no projeto, excluindo o valor destinado a bolsas</a:t>
            </a:r>
            <a:r>
              <a:rPr lang="pt-BR" sz="2800" dirty="0">
                <a:solidFill>
                  <a:schemeClr val="accent1">
                    <a:lumMod val="75000"/>
                  </a:schemeClr>
                </a:solidFill>
              </a:rPr>
              <a:t>.</a:t>
            </a:r>
            <a:endParaRPr lang="pt-BR" sz="2600" dirty="0">
              <a:solidFill>
                <a:schemeClr val="accent1">
                  <a:lumMod val="75000"/>
                </a:schemeClr>
              </a:solidFill>
            </a:endParaRPr>
          </a:p>
        </p:txBody>
      </p:sp>
      <p:sp>
        <p:nvSpPr>
          <p:cNvPr id="6" name="Título 1">
            <a:extLst>
              <a:ext uri="{FF2B5EF4-FFF2-40B4-BE49-F238E27FC236}">
                <a16:creationId xmlns:a16="http://schemas.microsoft.com/office/drawing/2014/main" id="{53DE04F8-BA4B-4F20-A70F-7119B2E77004}"/>
              </a:ext>
            </a:extLst>
          </p:cNvPr>
          <p:cNvSpPr>
            <a:spLocks noGrp="1"/>
          </p:cNvSpPr>
          <p:nvPr>
            <p:ph type="title"/>
          </p:nvPr>
        </p:nvSpPr>
        <p:spPr>
          <a:xfrm>
            <a:off x="366184"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DOACI...</a:t>
            </a:r>
            <a:endParaRPr lang="pt-BR" sz="2000" b="1" dirty="0">
              <a:solidFill>
                <a:schemeClr val="accent1">
                  <a:lumMod val="75000"/>
                </a:schemeClr>
              </a:solidFill>
            </a:endParaRPr>
          </a:p>
        </p:txBody>
      </p:sp>
      <p:graphicFrame>
        <p:nvGraphicFramePr>
          <p:cNvPr id="8" name="Tabela 10">
            <a:extLst>
              <a:ext uri="{FF2B5EF4-FFF2-40B4-BE49-F238E27FC236}">
                <a16:creationId xmlns:a16="http://schemas.microsoft.com/office/drawing/2014/main" id="{29864E95-0655-988E-F69E-72F9BF8EF33A}"/>
              </a:ext>
            </a:extLst>
          </p:cNvPr>
          <p:cNvGraphicFramePr>
            <a:graphicFrameLocks noGrp="1"/>
          </p:cNvGraphicFramePr>
          <p:nvPr>
            <p:extLst>
              <p:ext uri="{D42A27DB-BD31-4B8C-83A1-F6EECF244321}">
                <p14:modId xmlns:p14="http://schemas.microsoft.com/office/powerpoint/2010/main" val="326944242"/>
              </p:ext>
            </p:extLst>
          </p:nvPr>
        </p:nvGraphicFramePr>
        <p:xfrm>
          <a:off x="1580777" y="3471450"/>
          <a:ext cx="8128000" cy="2628388"/>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206721407"/>
                    </a:ext>
                  </a:extLst>
                </a:gridCol>
                <a:gridCol w="4064000">
                  <a:extLst>
                    <a:ext uri="{9D8B030D-6E8A-4147-A177-3AD203B41FA5}">
                      <a16:colId xmlns:a16="http://schemas.microsoft.com/office/drawing/2014/main" val="1409761370"/>
                    </a:ext>
                  </a:extLst>
                </a:gridCol>
              </a:tblGrid>
              <a:tr h="370840">
                <a:tc>
                  <a:txBody>
                    <a:bodyPr/>
                    <a:lstStyle/>
                    <a:p>
                      <a:pPr algn="ctr" fontAlgn="ctr"/>
                      <a:r>
                        <a:rPr lang="pt-PT" sz="2400" kern="1200" dirty="0">
                          <a:solidFill>
                            <a:schemeClr val="bg1"/>
                          </a:solidFill>
                          <a:latin typeface="+mn-lt"/>
                          <a:ea typeface="+mn-ea"/>
                          <a:cs typeface="+mn-cs"/>
                        </a:rPr>
                        <a:t>Valor do Projeto (R$)</a:t>
                      </a:r>
                      <a:endParaRPr lang="pt-BR" sz="2400" kern="1200" dirty="0">
                        <a:solidFill>
                          <a:schemeClr val="bg1"/>
                        </a:solidFill>
                        <a:latin typeface="+mn-lt"/>
                        <a:ea typeface="+mn-ea"/>
                        <a:cs typeface="+mn-cs"/>
                      </a:endParaRPr>
                    </a:p>
                  </a:txBody>
                  <a:tcPr marL="342900" marR="9525" marT="9525" marB="0" anchor="ctr"/>
                </a:tc>
                <a:tc>
                  <a:txBody>
                    <a:bodyPr/>
                    <a:lstStyle/>
                    <a:p>
                      <a:pPr algn="ctr" fontAlgn="ctr"/>
                      <a:r>
                        <a:rPr lang="pt-PT" sz="2400" kern="1200" dirty="0">
                          <a:solidFill>
                            <a:schemeClr val="bg1"/>
                          </a:solidFill>
                          <a:latin typeface="+mn-lt"/>
                          <a:ea typeface="+mn-ea"/>
                          <a:cs typeface="+mn-cs"/>
                        </a:rPr>
                        <a:t>%</a:t>
                      </a:r>
                      <a:endParaRPr lang="pt-BR" sz="2400" kern="1200" dirty="0">
                        <a:solidFill>
                          <a:schemeClr val="bg1"/>
                        </a:solidFill>
                        <a:latin typeface="+mn-lt"/>
                        <a:ea typeface="+mn-ea"/>
                        <a:cs typeface="+mn-cs"/>
                      </a:endParaRPr>
                    </a:p>
                  </a:txBody>
                  <a:tcPr marL="9525" marR="9525" marT="9525" marB="0" anchor="ctr"/>
                </a:tc>
                <a:extLst>
                  <a:ext uri="{0D108BD9-81ED-4DB2-BD59-A6C34878D82A}">
                    <a16:rowId xmlns:a16="http://schemas.microsoft.com/office/drawing/2014/main" val="3681531607"/>
                  </a:ext>
                </a:extLst>
              </a:tr>
              <a:tr h="370840">
                <a:tc>
                  <a:txBody>
                    <a:bodyPr/>
                    <a:lstStyle/>
                    <a:p>
                      <a:pPr algn="ctr" fontAlgn="ctr"/>
                      <a:r>
                        <a:rPr lang="pt-PT" sz="2400" kern="1200" dirty="0">
                          <a:solidFill>
                            <a:schemeClr val="accent1">
                              <a:lumMod val="75000"/>
                            </a:schemeClr>
                          </a:solidFill>
                          <a:latin typeface="+mn-lt"/>
                          <a:ea typeface="+mn-ea"/>
                          <a:cs typeface="+mn-cs"/>
                        </a:rPr>
                        <a:t>0 a 50.000,00</a:t>
                      </a:r>
                      <a:endParaRPr lang="pt-BR" sz="2400" kern="1200" dirty="0">
                        <a:solidFill>
                          <a:schemeClr val="accent1">
                            <a:lumMod val="75000"/>
                          </a:schemeClr>
                        </a:solidFill>
                        <a:latin typeface="+mn-lt"/>
                        <a:ea typeface="+mn-ea"/>
                        <a:cs typeface="+mn-cs"/>
                      </a:endParaRPr>
                    </a:p>
                  </a:txBody>
                  <a:tcPr marL="85725" marR="9525" marT="9525" marB="0" anchor="ctr"/>
                </a:tc>
                <a:tc>
                  <a:txBody>
                    <a:bodyPr/>
                    <a:lstStyle/>
                    <a:p>
                      <a:pPr algn="ctr" fontAlgn="ctr"/>
                      <a:r>
                        <a:rPr lang="pt-PT" sz="2400" kern="1200" dirty="0">
                          <a:solidFill>
                            <a:schemeClr val="accent1">
                              <a:lumMod val="75000"/>
                            </a:schemeClr>
                          </a:solidFill>
                          <a:latin typeface="+mn-lt"/>
                          <a:ea typeface="+mn-ea"/>
                          <a:cs typeface="+mn-cs"/>
                        </a:rPr>
                        <a:t>15%</a:t>
                      </a:r>
                      <a:endParaRPr lang="pt-BR" sz="2400" kern="1200" dirty="0">
                        <a:solidFill>
                          <a:schemeClr val="accent1">
                            <a:lumMod val="75000"/>
                          </a:schemeClr>
                        </a:solidFill>
                        <a:latin typeface="+mn-lt"/>
                        <a:ea typeface="+mn-ea"/>
                        <a:cs typeface="+mn-cs"/>
                      </a:endParaRPr>
                    </a:p>
                  </a:txBody>
                  <a:tcPr marL="9525" marR="9525" marT="9525" marB="0" anchor="ctr"/>
                </a:tc>
                <a:extLst>
                  <a:ext uri="{0D108BD9-81ED-4DB2-BD59-A6C34878D82A}">
                    <a16:rowId xmlns:a16="http://schemas.microsoft.com/office/drawing/2014/main" val="611948008"/>
                  </a:ext>
                </a:extLst>
              </a:tr>
              <a:tr h="376678">
                <a:tc>
                  <a:txBody>
                    <a:bodyPr/>
                    <a:lstStyle/>
                    <a:p>
                      <a:pPr algn="ctr" fontAlgn="ctr"/>
                      <a:r>
                        <a:rPr lang="pt-PT" sz="2400" kern="1200" dirty="0">
                          <a:solidFill>
                            <a:schemeClr val="accent1">
                              <a:lumMod val="75000"/>
                            </a:schemeClr>
                          </a:solidFill>
                          <a:latin typeface="+mn-lt"/>
                          <a:ea typeface="+mn-ea"/>
                          <a:cs typeface="+mn-cs"/>
                        </a:rPr>
                        <a:t>50.000,01 a 100.000,00</a:t>
                      </a:r>
                      <a:endParaRPr lang="pt-BR" sz="2400" kern="1200" dirty="0">
                        <a:solidFill>
                          <a:schemeClr val="accent1">
                            <a:lumMod val="75000"/>
                          </a:schemeClr>
                        </a:solidFill>
                        <a:latin typeface="+mn-lt"/>
                        <a:ea typeface="+mn-ea"/>
                        <a:cs typeface="+mn-cs"/>
                      </a:endParaRPr>
                    </a:p>
                  </a:txBody>
                  <a:tcPr marL="85725" marR="9525" marT="9525" marB="0" anchor="ctr"/>
                </a:tc>
                <a:tc>
                  <a:txBody>
                    <a:bodyPr/>
                    <a:lstStyle/>
                    <a:p>
                      <a:pPr algn="ctr" fontAlgn="ctr"/>
                      <a:r>
                        <a:rPr lang="pt-PT" sz="2400" kern="1200">
                          <a:solidFill>
                            <a:schemeClr val="accent1">
                              <a:lumMod val="75000"/>
                            </a:schemeClr>
                          </a:solidFill>
                          <a:latin typeface="+mn-lt"/>
                          <a:ea typeface="+mn-ea"/>
                          <a:cs typeface="+mn-cs"/>
                        </a:rPr>
                        <a:t>10%</a:t>
                      </a:r>
                      <a:endParaRPr lang="pt-BR" sz="2400" kern="1200">
                        <a:solidFill>
                          <a:schemeClr val="accent1">
                            <a:lumMod val="75000"/>
                          </a:schemeClr>
                        </a:solidFill>
                        <a:latin typeface="+mn-lt"/>
                        <a:ea typeface="+mn-ea"/>
                        <a:cs typeface="+mn-cs"/>
                      </a:endParaRPr>
                    </a:p>
                  </a:txBody>
                  <a:tcPr marL="9525" marR="9525" marT="9525" marB="0" anchor="ctr"/>
                </a:tc>
                <a:extLst>
                  <a:ext uri="{0D108BD9-81ED-4DB2-BD59-A6C34878D82A}">
                    <a16:rowId xmlns:a16="http://schemas.microsoft.com/office/drawing/2014/main" val="3638138502"/>
                  </a:ext>
                </a:extLst>
              </a:tr>
              <a:tr h="370840">
                <a:tc>
                  <a:txBody>
                    <a:bodyPr/>
                    <a:lstStyle/>
                    <a:p>
                      <a:pPr algn="ctr" fontAlgn="ctr"/>
                      <a:r>
                        <a:rPr lang="pt-PT" sz="2400" kern="1200" dirty="0">
                          <a:solidFill>
                            <a:schemeClr val="accent1">
                              <a:lumMod val="75000"/>
                            </a:schemeClr>
                          </a:solidFill>
                          <a:latin typeface="+mn-lt"/>
                          <a:ea typeface="+mn-ea"/>
                          <a:cs typeface="+mn-cs"/>
                        </a:rPr>
                        <a:t>100.000,01 a 150.000.00</a:t>
                      </a:r>
                      <a:endParaRPr lang="pt-BR" sz="2400" kern="1200" dirty="0">
                        <a:solidFill>
                          <a:schemeClr val="accent1">
                            <a:lumMod val="75000"/>
                          </a:schemeClr>
                        </a:solidFill>
                        <a:latin typeface="+mn-lt"/>
                        <a:ea typeface="+mn-ea"/>
                        <a:cs typeface="+mn-cs"/>
                      </a:endParaRPr>
                    </a:p>
                  </a:txBody>
                  <a:tcPr marL="85725" marR="9525" marT="9525" marB="0" anchor="ctr"/>
                </a:tc>
                <a:tc>
                  <a:txBody>
                    <a:bodyPr/>
                    <a:lstStyle/>
                    <a:p>
                      <a:pPr algn="ctr" fontAlgn="ctr"/>
                      <a:r>
                        <a:rPr lang="pt-PT" sz="2400" kern="1200" dirty="0">
                          <a:solidFill>
                            <a:schemeClr val="accent1">
                              <a:lumMod val="75000"/>
                            </a:schemeClr>
                          </a:solidFill>
                          <a:latin typeface="+mn-lt"/>
                          <a:ea typeface="+mn-ea"/>
                          <a:cs typeface="+mn-cs"/>
                        </a:rPr>
                        <a:t>5%</a:t>
                      </a:r>
                      <a:endParaRPr lang="pt-BR" sz="2400" kern="1200" dirty="0">
                        <a:solidFill>
                          <a:schemeClr val="accent1">
                            <a:lumMod val="75000"/>
                          </a:schemeClr>
                        </a:solidFill>
                        <a:latin typeface="+mn-lt"/>
                        <a:ea typeface="+mn-ea"/>
                        <a:cs typeface="+mn-cs"/>
                      </a:endParaRPr>
                    </a:p>
                  </a:txBody>
                  <a:tcPr marL="9525" marR="9525" marT="9525" marB="0" anchor="ctr"/>
                </a:tc>
                <a:extLst>
                  <a:ext uri="{0D108BD9-81ED-4DB2-BD59-A6C34878D82A}">
                    <a16:rowId xmlns:a16="http://schemas.microsoft.com/office/drawing/2014/main" val="3442517936"/>
                  </a:ext>
                </a:extLst>
              </a:tr>
              <a:tr h="370840">
                <a:tc>
                  <a:txBody>
                    <a:bodyPr/>
                    <a:lstStyle/>
                    <a:p>
                      <a:pPr algn="ctr" fontAlgn="ctr"/>
                      <a:r>
                        <a:rPr lang="pt-PT" sz="2400" kern="1200" dirty="0">
                          <a:solidFill>
                            <a:schemeClr val="accent1">
                              <a:lumMod val="75000"/>
                            </a:schemeClr>
                          </a:solidFill>
                          <a:latin typeface="+mn-lt"/>
                          <a:ea typeface="+mn-ea"/>
                          <a:cs typeface="+mn-cs"/>
                        </a:rPr>
                        <a:t>150.000,01 a 300.000,00</a:t>
                      </a:r>
                      <a:endParaRPr lang="pt-BR" sz="2400" kern="1200" dirty="0">
                        <a:solidFill>
                          <a:schemeClr val="accent1">
                            <a:lumMod val="75000"/>
                          </a:schemeClr>
                        </a:solidFill>
                        <a:latin typeface="+mn-lt"/>
                        <a:ea typeface="+mn-ea"/>
                        <a:cs typeface="+mn-cs"/>
                      </a:endParaRPr>
                    </a:p>
                  </a:txBody>
                  <a:tcPr marL="85725" marR="9525" marT="9525" marB="0" anchor="ctr"/>
                </a:tc>
                <a:tc>
                  <a:txBody>
                    <a:bodyPr/>
                    <a:lstStyle/>
                    <a:p>
                      <a:pPr algn="ctr" fontAlgn="ctr"/>
                      <a:r>
                        <a:rPr lang="pt-PT" sz="2400" kern="1200" dirty="0">
                          <a:solidFill>
                            <a:schemeClr val="accent1">
                              <a:lumMod val="75000"/>
                            </a:schemeClr>
                          </a:solidFill>
                          <a:latin typeface="+mn-lt"/>
                          <a:ea typeface="+mn-ea"/>
                          <a:cs typeface="+mn-cs"/>
                        </a:rPr>
                        <a:t>3%</a:t>
                      </a:r>
                      <a:endParaRPr lang="pt-BR" sz="2400" kern="1200" dirty="0">
                        <a:solidFill>
                          <a:schemeClr val="accent1">
                            <a:lumMod val="75000"/>
                          </a:schemeClr>
                        </a:solidFill>
                        <a:latin typeface="+mn-lt"/>
                        <a:ea typeface="+mn-ea"/>
                        <a:cs typeface="+mn-cs"/>
                      </a:endParaRPr>
                    </a:p>
                  </a:txBody>
                  <a:tcPr marL="9525" marR="9525" marT="9525" marB="0" anchor="ctr"/>
                </a:tc>
                <a:extLst>
                  <a:ext uri="{0D108BD9-81ED-4DB2-BD59-A6C34878D82A}">
                    <a16:rowId xmlns:a16="http://schemas.microsoft.com/office/drawing/2014/main" val="2315915315"/>
                  </a:ext>
                </a:extLst>
              </a:tr>
              <a:tr h="370840">
                <a:tc>
                  <a:txBody>
                    <a:bodyPr/>
                    <a:lstStyle/>
                    <a:p>
                      <a:pPr algn="ctr" fontAlgn="ctr"/>
                      <a:r>
                        <a:rPr lang="pt-PT" sz="2400" kern="1200">
                          <a:solidFill>
                            <a:schemeClr val="accent1">
                              <a:lumMod val="75000"/>
                            </a:schemeClr>
                          </a:solidFill>
                          <a:latin typeface="+mn-lt"/>
                          <a:ea typeface="+mn-ea"/>
                          <a:cs typeface="+mn-cs"/>
                        </a:rPr>
                        <a:t>300.000,01 a 500.000,00</a:t>
                      </a:r>
                      <a:endParaRPr lang="pt-BR" sz="2400" kern="1200">
                        <a:solidFill>
                          <a:schemeClr val="accent1">
                            <a:lumMod val="75000"/>
                          </a:schemeClr>
                        </a:solidFill>
                        <a:latin typeface="+mn-lt"/>
                        <a:ea typeface="+mn-ea"/>
                        <a:cs typeface="+mn-cs"/>
                      </a:endParaRPr>
                    </a:p>
                  </a:txBody>
                  <a:tcPr marL="85725" marR="9525" marT="9525" marB="0" anchor="ctr"/>
                </a:tc>
                <a:tc>
                  <a:txBody>
                    <a:bodyPr/>
                    <a:lstStyle/>
                    <a:p>
                      <a:pPr algn="ctr" fontAlgn="ctr"/>
                      <a:r>
                        <a:rPr lang="pt-PT" sz="2400" kern="1200" dirty="0">
                          <a:solidFill>
                            <a:schemeClr val="accent1">
                              <a:lumMod val="75000"/>
                            </a:schemeClr>
                          </a:solidFill>
                          <a:latin typeface="+mn-lt"/>
                          <a:ea typeface="+mn-ea"/>
                          <a:cs typeface="+mn-cs"/>
                        </a:rPr>
                        <a:t>1%</a:t>
                      </a:r>
                      <a:endParaRPr lang="pt-BR" sz="2400" kern="1200" dirty="0">
                        <a:solidFill>
                          <a:schemeClr val="accent1">
                            <a:lumMod val="75000"/>
                          </a:schemeClr>
                        </a:solidFill>
                        <a:latin typeface="+mn-lt"/>
                        <a:ea typeface="+mn-ea"/>
                        <a:cs typeface="+mn-cs"/>
                      </a:endParaRPr>
                    </a:p>
                  </a:txBody>
                  <a:tcPr marL="9525" marR="9525" marT="9525" marB="0" anchor="ctr"/>
                </a:tc>
                <a:extLst>
                  <a:ext uri="{0D108BD9-81ED-4DB2-BD59-A6C34878D82A}">
                    <a16:rowId xmlns:a16="http://schemas.microsoft.com/office/drawing/2014/main" val="291992373"/>
                  </a:ext>
                </a:extLst>
              </a:tr>
              <a:tr h="370840">
                <a:tc>
                  <a:txBody>
                    <a:bodyPr/>
                    <a:lstStyle/>
                    <a:p>
                      <a:pPr algn="ctr" fontAlgn="ctr"/>
                      <a:r>
                        <a:rPr lang="pt-PT" sz="2400" kern="1200" dirty="0">
                          <a:solidFill>
                            <a:schemeClr val="accent1">
                              <a:lumMod val="75000"/>
                            </a:schemeClr>
                          </a:solidFill>
                          <a:latin typeface="+mn-lt"/>
                          <a:ea typeface="+mn-ea"/>
                          <a:cs typeface="+mn-cs"/>
                        </a:rPr>
                        <a:t>Acima de 500.000,00</a:t>
                      </a:r>
                      <a:endParaRPr lang="pt-BR" sz="2400" kern="1200" dirty="0">
                        <a:solidFill>
                          <a:schemeClr val="accent1">
                            <a:lumMod val="75000"/>
                          </a:schemeClr>
                        </a:solidFill>
                        <a:latin typeface="+mn-lt"/>
                        <a:ea typeface="+mn-ea"/>
                        <a:cs typeface="+mn-cs"/>
                      </a:endParaRPr>
                    </a:p>
                  </a:txBody>
                  <a:tcPr marL="85725" marR="9525" marT="9525" marB="0" anchor="ctr"/>
                </a:tc>
                <a:tc>
                  <a:txBody>
                    <a:bodyPr/>
                    <a:lstStyle/>
                    <a:p>
                      <a:pPr algn="ctr" fontAlgn="ctr"/>
                      <a:r>
                        <a:rPr lang="pt-PT" sz="2400" kern="1200" dirty="0">
                          <a:solidFill>
                            <a:schemeClr val="accent1">
                              <a:lumMod val="75000"/>
                            </a:schemeClr>
                          </a:solidFill>
                          <a:latin typeface="+mn-lt"/>
                          <a:ea typeface="+mn-ea"/>
                          <a:cs typeface="+mn-cs"/>
                        </a:rPr>
                        <a:t>0,50%</a:t>
                      </a:r>
                      <a:endParaRPr lang="pt-BR" sz="2400" kern="1200" dirty="0">
                        <a:solidFill>
                          <a:schemeClr val="accent1">
                            <a:lumMod val="75000"/>
                          </a:schemeClr>
                        </a:solidFill>
                        <a:latin typeface="+mn-lt"/>
                        <a:ea typeface="+mn-ea"/>
                        <a:cs typeface="+mn-cs"/>
                      </a:endParaRPr>
                    </a:p>
                  </a:txBody>
                  <a:tcPr marL="9525" marR="9525" marT="9525" marB="0" anchor="ctr"/>
                </a:tc>
                <a:extLst>
                  <a:ext uri="{0D108BD9-81ED-4DB2-BD59-A6C34878D82A}">
                    <a16:rowId xmlns:a16="http://schemas.microsoft.com/office/drawing/2014/main" val="3474407784"/>
                  </a:ext>
                </a:extLst>
              </a:tr>
            </a:tbl>
          </a:graphicData>
        </a:graphic>
      </p:graphicFrame>
    </p:spTree>
    <p:extLst>
      <p:ext uri="{BB962C8B-B14F-4D97-AF65-F5344CB8AC3E}">
        <p14:creationId xmlns:p14="http://schemas.microsoft.com/office/powerpoint/2010/main" val="28448785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3A1DF9C8-7638-4AC2-9A88-9BBB9483B3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1292"/>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A081E87F-39B2-4A51-A54C-1907FEC1211B}"/>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53DE04F8-BA4B-4F20-A70F-7119B2E77004}"/>
              </a:ext>
            </a:extLst>
          </p:cNvPr>
          <p:cNvSpPr>
            <a:spLocks noGrp="1"/>
          </p:cNvSpPr>
          <p:nvPr>
            <p:ph type="title"/>
          </p:nvPr>
        </p:nvSpPr>
        <p:spPr>
          <a:xfrm>
            <a:off x="366184"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DOACI...</a:t>
            </a:r>
            <a:endParaRPr lang="pt-BR" sz="2000" b="1" dirty="0">
              <a:solidFill>
                <a:schemeClr val="accent1">
                  <a:lumMod val="75000"/>
                </a:schemeClr>
              </a:solidFill>
            </a:endParaRPr>
          </a:p>
        </p:txBody>
      </p:sp>
      <p:graphicFrame>
        <p:nvGraphicFramePr>
          <p:cNvPr id="8" name="Tabela 10">
            <a:extLst>
              <a:ext uri="{FF2B5EF4-FFF2-40B4-BE49-F238E27FC236}">
                <a16:creationId xmlns:a16="http://schemas.microsoft.com/office/drawing/2014/main" id="{29864E95-0655-988E-F69E-72F9BF8EF33A}"/>
              </a:ext>
            </a:extLst>
          </p:cNvPr>
          <p:cNvGraphicFramePr>
            <a:graphicFrameLocks noGrp="1"/>
          </p:cNvGraphicFramePr>
          <p:nvPr>
            <p:extLst>
              <p:ext uri="{D42A27DB-BD31-4B8C-83A1-F6EECF244321}">
                <p14:modId xmlns:p14="http://schemas.microsoft.com/office/powerpoint/2010/main" val="2158009994"/>
              </p:ext>
            </p:extLst>
          </p:nvPr>
        </p:nvGraphicFramePr>
        <p:xfrm>
          <a:off x="1377577" y="1282120"/>
          <a:ext cx="8128000" cy="1491615"/>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206721407"/>
                    </a:ext>
                  </a:extLst>
                </a:gridCol>
                <a:gridCol w="4064000">
                  <a:extLst>
                    <a:ext uri="{9D8B030D-6E8A-4147-A177-3AD203B41FA5}">
                      <a16:colId xmlns:a16="http://schemas.microsoft.com/office/drawing/2014/main" val="1409761370"/>
                    </a:ext>
                  </a:extLst>
                </a:gridCol>
              </a:tblGrid>
              <a:tr h="370840">
                <a:tc gridSpan="2">
                  <a:txBody>
                    <a:bodyPr/>
                    <a:lstStyle/>
                    <a:p>
                      <a:pPr algn="ctr" fontAlgn="b"/>
                      <a:r>
                        <a:rPr lang="pt-BR" sz="2400" kern="1200" dirty="0">
                          <a:solidFill>
                            <a:schemeClr val="bg1"/>
                          </a:solidFill>
                          <a:latin typeface="+mn-lt"/>
                          <a:ea typeface="+mn-ea"/>
                          <a:cs typeface="+mn-cs"/>
                        </a:rPr>
                        <a:t>COMO APLICAR A DOACI</a:t>
                      </a:r>
                    </a:p>
                  </a:txBody>
                  <a:tcPr marL="9525" marR="9525" marT="9525" marB="0" anchor="b"/>
                </a:tc>
                <a:tc hMerge="1">
                  <a:txBody>
                    <a:bodyPr/>
                    <a:lstStyle/>
                    <a:p>
                      <a:endParaRPr lang="pt-BR"/>
                    </a:p>
                  </a:txBody>
                  <a:tcPr/>
                </a:tc>
                <a:extLst>
                  <a:ext uri="{0D108BD9-81ED-4DB2-BD59-A6C34878D82A}">
                    <a16:rowId xmlns:a16="http://schemas.microsoft.com/office/drawing/2014/main" val="3681531607"/>
                  </a:ext>
                </a:extLst>
              </a:tr>
              <a:tr h="370840">
                <a:tc>
                  <a:txBody>
                    <a:bodyPr/>
                    <a:lstStyle/>
                    <a:p>
                      <a:pPr algn="l" fontAlgn="b"/>
                      <a:r>
                        <a:rPr lang="pt-BR" sz="2400" kern="1200" dirty="0">
                          <a:solidFill>
                            <a:schemeClr val="accent1">
                              <a:lumMod val="75000"/>
                            </a:schemeClr>
                          </a:solidFill>
                          <a:latin typeface="+mn-lt"/>
                          <a:ea typeface="+mn-ea"/>
                          <a:cs typeface="+mn-cs"/>
                        </a:rPr>
                        <a:t>VALOR DO PROJETO</a:t>
                      </a:r>
                    </a:p>
                  </a:txBody>
                  <a:tcPr marL="9525" marR="9525" marT="9525" marB="0" anchor="b"/>
                </a:tc>
                <a:tc>
                  <a:txBody>
                    <a:bodyPr/>
                    <a:lstStyle/>
                    <a:p>
                      <a:pPr algn="ctr" fontAlgn="b"/>
                      <a:r>
                        <a:rPr lang="pt-BR" sz="2400" kern="1200" dirty="0">
                          <a:solidFill>
                            <a:schemeClr val="accent1">
                              <a:lumMod val="75000"/>
                            </a:schemeClr>
                          </a:solidFill>
                          <a:latin typeface="+mn-lt"/>
                          <a:ea typeface="+mn-ea"/>
                          <a:cs typeface="+mn-cs"/>
                        </a:rPr>
                        <a:t>%</a:t>
                      </a:r>
                    </a:p>
                  </a:txBody>
                  <a:tcPr marL="9525" marR="9525" marT="9525" marB="0" anchor="ctr"/>
                </a:tc>
                <a:extLst>
                  <a:ext uri="{0D108BD9-81ED-4DB2-BD59-A6C34878D82A}">
                    <a16:rowId xmlns:a16="http://schemas.microsoft.com/office/drawing/2014/main" val="611948008"/>
                  </a:ext>
                </a:extLst>
              </a:tr>
              <a:tr h="376678">
                <a:tc>
                  <a:txBody>
                    <a:bodyPr/>
                    <a:lstStyle/>
                    <a:p>
                      <a:pPr algn="l" fontAlgn="b"/>
                      <a:r>
                        <a:rPr lang="pt-BR" sz="2400" kern="1200" dirty="0">
                          <a:solidFill>
                            <a:schemeClr val="accent1">
                              <a:lumMod val="75000"/>
                            </a:schemeClr>
                          </a:solidFill>
                          <a:latin typeface="+mn-lt"/>
                          <a:ea typeface="+mn-ea"/>
                          <a:cs typeface="+mn-cs"/>
                        </a:rPr>
                        <a:t>VALOR APROVADO PARA O PROJETO É DE 400 MIL</a:t>
                      </a:r>
                    </a:p>
                  </a:txBody>
                  <a:tcPr marL="9525" marR="9525" marT="9525" marB="0" anchor="b"/>
                </a:tc>
                <a:tc>
                  <a:txBody>
                    <a:bodyPr/>
                    <a:lstStyle/>
                    <a:p>
                      <a:pPr algn="ctr" fontAlgn="b"/>
                      <a:r>
                        <a:rPr lang="pt-BR" sz="2400" kern="1200" dirty="0">
                          <a:solidFill>
                            <a:schemeClr val="accent1">
                              <a:lumMod val="75000"/>
                            </a:schemeClr>
                          </a:solidFill>
                          <a:latin typeface="+mn-lt"/>
                          <a:ea typeface="+mn-ea"/>
                          <a:cs typeface="+mn-cs"/>
                        </a:rPr>
                        <a:t>MEU % É 1%</a:t>
                      </a:r>
                    </a:p>
                  </a:txBody>
                  <a:tcPr marL="9525" marR="9525" marT="9525" marB="0" anchor="ctr"/>
                </a:tc>
                <a:extLst>
                  <a:ext uri="{0D108BD9-81ED-4DB2-BD59-A6C34878D82A}">
                    <a16:rowId xmlns:a16="http://schemas.microsoft.com/office/drawing/2014/main" val="3638138502"/>
                  </a:ext>
                </a:extLst>
              </a:tr>
            </a:tbl>
          </a:graphicData>
        </a:graphic>
      </p:graphicFrame>
      <p:graphicFrame>
        <p:nvGraphicFramePr>
          <p:cNvPr id="3" name="Tabela 2">
            <a:extLst>
              <a:ext uri="{FF2B5EF4-FFF2-40B4-BE49-F238E27FC236}">
                <a16:creationId xmlns:a16="http://schemas.microsoft.com/office/drawing/2014/main" id="{6D3D8CA1-528A-2A7A-6DF9-869B92C93AC0}"/>
              </a:ext>
            </a:extLst>
          </p:cNvPr>
          <p:cNvGraphicFramePr>
            <a:graphicFrameLocks noGrp="1"/>
          </p:cNvGraphicFramePr>
          <p:nvPr>
            <p:extLst>
              <p:ext uri="{D42A27DB-BD31-4B8C-83A1-F6EECF244321}">
                <p14:modId xmlns:p14="http://schemas.microsoft.com/office/powerpoint/2010/main" val="1631836337"/>
              </p:ext>
            </p:extLst>
          </p:nvPr>
        </p:nvGraphicFramePr>
        <p:xfrm>
          <a:off x="1377577" y="3187714"/>
          <a:ext cx="8128000" cy="2284428"/>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445126792"/>
                    </a:ext>
                  </a:extLst>
                </a:gridCol>
                <a:gridCol w="4064000">
                  <a:extLst>
                    <a:ext uri="{9D8B030D-6E8A-4147-A177-3AD203B41FA5}">
                      <a16:colId xmlns:a16="http://schemas.microsoft.com/office/drawing/2014/main" val="1010430776"/>
                    </a:ext>
                  </a:extLst>
                </a:gridCol>
              </a:tblGrid>
              <a:tr h="370840">
                <a:tc gridSpan="2">
                  <a:txBody>
                    <a:bodyPr/>
                    <a:lstStyle/>
                    <a:p>
                      <a:pPr algn="ctr" fontAlgn="b"/>
                      <a:r>
                        <a:rPr lang="pt-BR" sz="2400" kern="1200" dirty="0">
                          <a:solidFill>
                            <a:schemeClr val="bg1"/>
                          </a:solidFill>
                          <a:latin typeface="+mn-lt"/>
                          <a:ea typeface="+mn-ea"/>
                          <a:cs typeface="+mn-cs"/>
                        </a:rPr>
                        <a:t>COMO CALCULAR A DOACI</a:t>
                      </a:r>
                    </a:p>
                  </a:txBody>
                  <a:tcPr marL="9525" marR="9525" marT="9525" marB="0" anchor="b"/>
                </a:tc>
                <a:tc hMerge="1">
                  <a:txBody>
                    <a:bodyPr/>
                    <a:lstStyle/>
                    <a:p>
                      <a:endParaRPr lang="pt-BR"/>
                    </a:p>
                  </a:txBody>
                  <a:tcPr/>
                </a:tc>
                <a:extLst>
                  <a:ext uri="{0D108BD9-81ED-4DB2-BD59-A6C34878D82A}">
                    <a16:rowId xmlns:a16="http://schemas.microsoft.com/office/drawing/2014/main" val="2050358875"/>
                  </a:ext>
                </a:extLst>
              </a:tr>
              <a:tr h="370840">
                <a:tc>
                  <a:txBody>
                    <a:bodyPr/>
                    <a:lstStyle/>
                    <a:p>
                      <a:pPr algn="l" fontAlgn="b"/>
                      <a:r>
                        <a:rPr lang="pt-BR" sz="2400" kern="1200" dirty="0">
                          <a:solidFill>
                            <a:schemeClr val="accent1">
                              <a:lumMod val="75000"/>
                            </a:schemeClr>
                          </a:solidFill>
                          <a:latin typeface="+mn-lt"/>
                          <a:ea typeface="+mn-ea"/>
                          <a:cs typeface="+mn-cs"/>
                        </a:rPr>
                        <a:t>O VALOR APROVADO FOI DE </a:t>
                      </a:r>
                    </a:p>
                  </a:txBody>
                  <a:tcPr marL="9525" marR="9525" marT="9525" marB="0" anchor="b"/>
                </a:tc>
                <a:tc>
                  <a:txBody>
                    <a:bodyPr/>
                    <a:lstStyle/>
                    <a:p>
                      <a:pPr algn="r" fontAlgn="b"/>
                      <a:r>
                        <a:rPr lang="pt-BR" sz="2400" kern="1200" dirty="0">
                          <a:solidFill>
                            <a:schemeClr val="accent1">
                              <a:lumMod val="75000"/>
                            </a:schemeClr>
                          </a:solidFill>
                          <a:latin typeface="+mn-lt"/>
                          <a:ea typeface="+mn-ea"/>
                          <a:cs typeface="+mn-cs"/>
                        </a:rPr>
                        <a:t>400.000,00</a:t>
                      </a:r>
                    </a:p>
                  </a:txBody>
                  <a:tcPr marL="9525" marR="9525" marT="9525" marB="0" anchor="b"/>
                </a:tc>
                <a:extLst>
                  <a:ext uri="{0D108BD9-81ED-4DB2-BD59-A6C34878D82A}">
                    <a16:rowId xmlns:a16="http://schemas.microsoft.com/office/drawing/2014/main" val="150341852"/>
                  </a:ext>
                </a:extLst>
              </a:tr>
              <a:tr h="376678">
                <a:tc>
                  <a:txBody>
                    <a:bodyPr/>
                    <a:lstStyle/>
                    <a:p>
                      <a:pPr algn="l" fontAlgn="b"/>
                      <a:r>
                        <a:rPr lang="pt-BR" sz="2400" kern="1200" dirty="0">
                          <a:solidFill>
                            <a:schemeClr val="accent1">
                              <a:lumMod val="75000"/>
                            </a:schemeClr>
                          </a:solidFill>
                          <a:latin typeface="+mn-lt"/>
                          <a:ea typeface="+mn-ea"/>
                          <a:cs typeface="+mn-cs"/>
                        </a:rPr>
                        <a:t>VALOR PARA BOLSA APROVADO </a:t>
                      </a:r>
                    </a:p>
                  </a:txBody>
                  <a:tcPr marL="9525" marR="9525" marT="9525" marB="0" anchor="b"/>
                </a:tc>
                <a:tc>
                  <a:txBody>
                    <a:bodyPr/>
                    <a:lstStyle/>
                    <a:p>
                      <a:pPr algn="r" fontAlgn="b"/>
                      <a:r>
                        <a:rPr lang="pt-BR" sz="2400" kern="1200" dirty="0">
                          <a:solidFill>
                            <a:schemeClr val="accent1">
                              <a:lumMod val="75000"/>
                            </a:schemeClr>
                          </a:solidFill>
                          <a:latin typeface="+mn-lt"/>
                          <a:ea typeface="+mn-ea"/>
                          <a:cs typeface="+mn-cs"/>
                        </a:rPr>
                        <a:t>-140.000,00</a:t>
                      </a:r>
                    </a:p>
                  </a:txBody>
                  <a:tcPr marL="9525" marR="9525" marT="9525" marB="0" anchor="b"/>
                </a:tc>
                <a:extLst>
                  <a:ext uri="{0D108BD9-81ED-4DB2-BD59-A6C34878D82A}">
                    <a16:rowId xmlns:a16="http://schemas.microsoft.com/office/drawing/2014/main" val="3392532035"/>
                  </a:ext>
                </a:extLst>
              </a:tr>
              <a:tr h="376678">
                <a:tc>
                  <a:txBody>
                    <a:bodyPr/>
                    <a:lstStyle/>
                    <a:p>
                      <a:pPr algn="l" fontAlgn="b"/>
                      <a:r>
                        <a:rPr lang="pt-BR" sz="2400" kern="1200" dirty="0">
                          <a:solidFill>
                            <a:schemeClr val="accent1">
                              <a:lumMod val="75000"/>
                            </a:schemeClr>
                          </a:solidFill>
                          <a:latin typeface="+mn-lt"/>
                          <a:ea typeface="+mn-ea"/>
                          <a:cs typeface="+mn-cs"/>
                        </a:rPr>
                        <a:t>VALOR PARA CALCULAR A DOACI</a:t>
                      </a:r>
                    </a:p>
                  </a:txBody>
                  <a:tcPr marL="9525" marR="9525" marT="9525" marB="0" anchor="b"/>
                </a:tc>
                <a:tc>
                  <a:txBody>
                    <a:bodyPr/>
                    <a:lstStyle/>
                    <a:p>
                      <a:pPr algn="r" fontAlgn="b"/>
                      <a:r>
                        <a:rPr lang="pt-BR" sz="2400" kern="1200" dirty="0">
                          <a:solidFill>
                            <a:schemeClr val="accent1">
                              <a:lumMod val="75000"/>
                            </a:schemeClr>
                          </a:solidFill>
                          <a:latin typeface="+mn-lt"/>
                          <a:ea typeface="+mn-ea"/>
                          <a:cs typeface="+mn-cs"/>
                        </a:rPr>
                        <a:t>260.000,00</a:t>
                      </a:r>
                    </a:p>
                  </a:txBody>
                  <a:tcPr marL="9525" marR="9525" marT="9525" marB="0" anchor="b"/>
                </a:tc>
                <a:extLst>
                  <a:ext uri="{0D108BD9-81ED-4DB2-BD59-A6C34878D82A}">
                    <a16:rowId xmlns:a16="http://schemas.microsoft.com/office/drawing/2014/main" val="2212364696"/>
                  </a:ext>
                </a:extLst>
              </a:tr>
              <a:tr h="403824">
                <a:tc>
                  <a:txBody>
                    <a:bodyPr/>
                    <a:lstStyle/>
                    <a:p>
                      <a:pPr algn="l" fontAlgn="b"/>
                      <a:r>
                        <a:rPr lang="pt-BR" sz="2400" kern="1200" dirty="0">
                          <a:solidFill>
                            <a:schemeClr val="accent1">
                              <a:lumMod val="75000"/>
                            </a:schemeClr>
                          </a:solidFill>
                          <a:latin typeface="+mn-lt"/>
                          <a:ea typeface="+mn-ea"/>
                          <a:cs typeface="+mn-cs"/>
                        </a:rPr>
                        <a:t>% DA DOACI</a:t>
                      </a:r>
                    </a:p>
                  </a:txBody>
                  <a:tcPr marL="9525" marR="9525" marT="9525" marB="0" anchor="b"/>
                </a:tc>
                <a:tc>
                  <a:txBody>
                    <a:bodyPr/>
                    <a:lstStyle/>
                    <a:p>
                      <a:pPr algn="r" fontAlgn="b"/>
                      <a:r>
                        <a:rPr lang="pt-BR" sz="2400" kern="1200" dirty="0">
                          <a:solidFill>
                            <a:schemeClr val="accent1">
                              <a:lumMod val="75000"/>
                            </a:schemeClr>
                          </a:solidFill>
                          <a:latin typeface="+mn-lt"/>
                          <a:ea typeface="+mn-ea"/>
                          <a:cs typeface="+mn-cs"/>
                        </a:rPr>
                        <a:t>1%</a:t>
                      </a:r>
                    </a:p>
                  </a:txBody>
                  <a:tcPr marL="9525" marR="9525" marT="9525" marB="0" anchor="b"/>
                </a:tc>
                <a:extLst>
                  <a:ext uri="{0D108BD9-81ED-4DB2-BD59-A6C34878D82A}">
                    <a16:rowId xmlns:a16="http://schemas.microsoft.com/office/drawing/2014/main" val="2631720288"/>
                  </a:ext>
                </a:extLst>
              </a:tr>
              <a:tr h="376678">
                <a:tc>
                  <a:txBody>
                    <a:bodyPr/>
                    <a:lstStyle/>
                    <a:p>
                      <a:pPr algn="l" fontAlgn="b"/>
                      <a:r>
                        <a:rPr lang="pt-BR" sz="2400" kern="1200" dirty="0">
                          <a:solidFill>
                            <a:schemeClr val="accent1">
                              <a:lumMod val="75000"/>
                            </a:schemeClr>
                          </a:solidFill>
                          <a:latin typeface="+mn-lt"/>
                          <a:ea typeface="+mn-ea"/>
                          <a:cs typeface="+mn-cs"/>
                        </a:rPr>
                        <a:t>VALOR DA DOACI</a:t>
                      </a:r>
                    </a:p>
                  </a:txBody>
                  <a:tcPr marL="9525" marR="9525" marT="9525" marB="0" anchor="b"/>
                </a:tc>
                <a:tc>
                  <a:txBody>
                    <a:bodyPr/>
                    <a:lstStyle/>
                    <a:p>
                      <a:pPr algn="r" fontAlgn="b"/>
                      <a:r>
                        <a:rPr lang="pt-BR" sz="2400" kern="1200" dirty="0">
                          <a:solidFill>
                            <a:schemeClr val="accent1">
                              <a:lumMod val="75000"/>
                            </a:schemeClr>
                          </a:solidFill>
                          <a:latin typeface="+mn-lt"/>
                          <a:ea typeface="+mn-ea"/>
                          <a:cs typeface="+mn-cs"/>
                        </a:rPr>
                        <a:t>2.600,00 </a:t>
                      </a:r>
                    </a:p>
                  </a:txBody>
                  <a:tcPr marL="9525" marR="9525" marT="9525" marB="0" anchor="b"/>
                </a:tc>
                <a:extLst>
                  <a:ext uri="{0D108BD9-81ED-4DB2-BD59-A6C34878D82A}">
                    <a16:rowId xmlns:a16="http://schemas.microsoft.com/office/drawing/2014/main" val="276735487"/>
                  </a:ext>
                </a:extLst>
              </a:tr>
            </a:tbl>
          </a:graphicData>
        </a:graphic>
      </p:graphicFrame>
    </p:spTree>
    <p:extLst>
      <p:ext uri="{BB962C8B-B14F-4D97-AF65-F5344CB8AC3E}">
        <p14:creationId xmlns:p14="http://schemas.microsoft.com/office/powerpoint/2010/main" val="3481783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id="{3A1DF9C8-7638-4AC2-9A88-9BBB9483B3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1292"/>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A081E87F-39B2-4A51-A54C-1907FEC1211B}"/>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53DE04F8-BA4B-4F20-A70F-7119B2E77004}"/>
              </a:ext>
            </a:extLst>
          </p:cNvPr>
          <p:cNvSpPr>
            <a:spLocks noGrp="1"/>
          </p:cNvSpPr>
          <p:nvPr>
            <p:ph type="title"/>
          </p:nvPr>
        </p:nvSpPr>
        <p:spPr>
          <a:xfrm>
            <a:off x="366184"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DOACI...</a:t>
            </a:r>
            <a:endParaRPr lang="pt-BR" sz="2000" b="1" dirty="0">
              <a:solidFill>
                <a:schemeClr val="accent1">
                  <a:lumMod val="75000"/>
                </a:schemeClr>
              </a:solidFill>
            </a:endParaRPr>
          </a:p>
        </p:txBody>
      </p:sp>
      <p:graphicFrame>
        <p:nvGraphicFramePr>
          <p:cNvPr id="8" name="Tabela 10">
            <a:extLst>
              <a:ext uri="{FF2B5EF4-FFF2-40B4-BE49-F238E27FC236}">
                <a16:creationId xmlns:a16="http://schemas.microsoft.com/office/drawing/2014/main" id="{29864E95-0655-988E-F69E-72F9BF8EF33A}"/>
              </a:ext>
            </a:extLst>
          </p:cNvPr>
          <p:cNvGraphicFramePr>
            <a:graphicFrameLocks noGrp="1"/>
          </p:cNvGraphicFramePr>
          <p:nvPr>
            <p:extLst>
              <p:ext uri="{D42A27DB-BD31-4B8C-83A1-F6EECF244321}">
                <p14:modId xmlns:p14="http://schemas.microsoft.com/office/powerpoint/2010/main" val="1151246161"/>
              </p:ext>
            </p:extLst>
          </p:nvPr>
        </p:nvGraphicFramePr>
        <p:xfrm>
          <a:off x="366184" y="1253071"/>
          <a:ext cx="9768416" cy="5697855"/>
        </p:xfrm>
        <a:graphic>
          <a:graphicData uri="http://schemas.openxmlformats.org/drawingml/2006/table">
            <a:tbl>
              <a:tblPr firstRow="1" bandRow="1">
                <a:tableStyleId>{5C22544A-7EE6-4342-B048-85BDC9FD1C3A}</a:tableStyleId>
              </a:tblPr>
              <a:tblGrid>
                <a:gridCol w="4884208">
                  <a:extLst>
                    <a:ext uri="{9D8B030D-6E8A-4147-A177-3AD203B41FA5}">
                      <a16:colId xmlns:a16="http://schemas.microsoft.com/office/drawing/2014/main" val="1206721407"/>
                    </a:ext>
                  </a:extLst>
                </a:gridCol>
                <a:gridCol w="4884208">
                  <a:extLst>
                    <a:ext uri="{9D8B030D-6E8A-4147-A177-3AD203B41FA5}">
                      <a16:colId xmlns:a16="http://schemas.microsoft.com/office/drawing/2014/main" val="1409761370"/>
                    </a:ext>
                  </a:extLst>
                </a:gridCol>
              </a:tblGrid>
              <a:tr h="4449418">
                <a:tc gridSpan="2">
                  <a:txBody>
                    <a:bodyPr/>
                    <a:lstStyle/>
                    <a:p>
                      <a:r>
                        <a:rPr lang="pt-BR" sz="1800" b="1" kern="1200" dirty="0">
                          <a:solidFill>
                            <a:schemeClr val="dk1"/>
                          </a:solidFill>
                          <a:effectLst/>
                          <a:latin typeface="+mn-lt"/>
                          <a:ea typeface="+mn-ea"/>
                          <a:cs typeface="+mn-cs"/>
                        </a:rPr>
                        <a:t>PASSO 1: </a:t>
                      </a:r>
                      <a:r>
                        <a:rPr lang="pt-BR" sz="1800" b="0" kern="1200" dirty="0">
                          <a:solidFill>
                            <a:schemeClr val="dk1"/>
                          </a:solidFill>
                          <a:effectLst/>
                          <a:latin typeface="+mn-lt"/>
                          <a:ea typeface="+mn-ea"/>
                          <a:cs typeface="+mn-cs"/>
                        </a:rPr>
                        <a:t>Verificar o valor total do projeto.</a:t>
                      </a:r>
                    </a:p>
                    <a:p>
                      <a:r>
                        <a:rPr lang="pt-BR" sz="1800" b="0" kern="1200" dirty="0">
                          <a:solidFill>
                            <a:schemeClr val="dk1"/>
                          </a:solidFill>
                          <a:effectLst/>
                          <a:latin typeface="+mn-lt"/>
                          <a:ea typeface="+mn-ea"/>
                          <a:cs typeface="+mn-cs"/>
                        </a:rPr>
                        <a:t> </a:t>
                      </a:r>
                    </a:p>
                    <a:p>
                      <a:pPr algn="just"/>
                      <a:r>
                        <a:rPr lang="pt-BR" sz="1800" b="1" kern="1200" dirty="0">
                          <a:solidFill>
                            <a:schemeClr val="dk1"/>
                          </a:solidFill>
                          <a:effectLst/>
                          <a:latin typeface="+mn-lt"/>
                          <a:ea typeface="+mn-ea"/>
                          <a:cs typeface="+mn-cs"/>
                        </a:rPr>
                        <a:t>PASSO 2: </a:t>
                      </a:r>
                      <a:r>
                        <a:rPr lang="pt-BR" sz="1800" b="0" kern="1200" dirty="0">
                          <a:solidFill>
                            <a:schemeClr val="dk1"/>
                          </a:solidFill>
                          <a:effectLst/>
                          <a:latin typeface="+mn-lt"/>
                          <a:ea typeface="+mn-ea"/>
                          <a:cs typeface="+mn-cs"/>
                        </a:rPr>
                        <a:t>Verificar na tabela qual é a porcentagem do valor total do projeto. Por exemplo, se o projeto é no valor total de R$ 100.000,00, esse valor fica na faixa de 10%, conforme tabela a seguir que está na Resolução nº 309.</a:t>
                      </a:r>
                      <a:endParaRPr lang="pt-BR" sz="1800" b="0" kern="1200" dirty="0">
                        <a:solidFill>
                          <a:schemeClr val="bg1"/>
                        </a:solidFill>
                        <a:effectLst/>
                        <a:latin typeface="+mn-lt"/>
                        <a:ea typeface="+mn-ea"/>
                        <a:cs typeface="+mn-cs"/>
                      </a:endParaRPr>
                    </a:p>
                    <a:p>
                      <a:pPr algn="just"/>
                      <a:endParaRPr lang="pt-BR" sz="1800" b="0" kern="1200" dirty="0">
                        <a:solidFill>
                          <a:schemeClr val="tx1"/>
                        </a:solidFill>
                        <a:effectLst/>
                        <a:latin typeface="+mn-lt"/>
                        <a:ea typeface="+mn-ea"/>
                        <a:cs typeface="+mn-cs"/>
                      </a:endParaRPr>
                    </a:p>
                    <a:p>
                      <a:r>
                        <a:rPr lang="pt-BR" sz="1800" b="1" kern="1200" dirty="0">
                          <a:solidFill>
                            <a:schemeClr val="tx1"/>
                          </a:solidFill>
                          <a:effectLst/>
                          <a:latin typeface="+mn-lt"/>
                          <a:ea typeface="+mn-ea"/>
                          <a:cs typeface="+mn-cs"/>
                        </a:rPr>
                        <a:t>PASSO 3: </a:t>
                      </a:r>
                      <a:r>
                        <a:rPr lang="pt-BR" sz="1800" b="0" kern="1200" dirty="0">
                          <a:solidFill>
                            <a:schemeClr val="tx1"/>
                          </a:solidFill>
                          <a:effectLst/>
                          <a:latin typeface="+mn-lt"/>
                          <a:ea typeface="+mn-ea"/>
                          <a:cs typeface="+mn-cs"/>
                        </a:rPr>
                        <a:t>Subtrair o valor da bolsa antes de fazer o cálculo da porcentagem. Segue abaixo um exemplo:</a:t>
                      </a:r>
                    </a:p>
                    <a:p>
                      <a:r>
                        <a:rPr lang="pt-BR" sz="1800" b="0" kern="1200" dirty="0">
                          <a:solidFill>
                            <a:schemeClr val="tx1"/>
                          </a:solidFill>
                          <a:effectLst/>
                          <a:latin typeface="+mn-lt"/>
                          <a:ea typeface="+mn-ea"/>
                          <a:cs typeface="+mn-cs"/>
                        </a:rPr>
                        <a:t>BOLSA – R$ 10.000,00</a:t>
                      </a:r>
                    </a:p>
                    <a:p>
                      <a:r>
                        <a:rPr lang="pt-BR" sz="1800" b="0" kern="1200" dirty="0">
                          <a:solidFill>
                            <a:schemeClr val="tx1"/>
                          </a:solidFill>
                          <a:effectLst/>
                          <a:latin typeface="+mn-lt"/>
                          <a:ea typeface="+mn-ea"/>
                          <a:cs typeface="+mn-cs"/>
                        </a:rPr>
                        <a:t>PESQUISA – R$ 90.000,00 </a:t>
                      </a:r>
                    </a:p>
                    <a:p>
                      <a:r>
                        <a:rPr lang="pt-BR" sz="1800" b="0" kern="1200" dirty="0">
                          <a:solidFill>
                            <a:schemeClr val="tx1"/>
                          </a:solidFill>
                          <a:effectLst/>
                          <a:latin typeface="+mn-lt"/>
                          <a:ea typeface="+mn-ea"/>
                          <a:cs typeface="+mn-cs"/>
                        </a:rPr>
                        <a:t>TOTAL DO PROJETO = R$ 100.000,00</a:t>
                      </a:r>
                    </a:p>
                    <a:p>
                      <a:r>
                        <a:rPr lang="pt-BR" sz="1800" b="1" kern="1200" dirty="0">
                          <a:solidFill>
                            <a:schemeClr val="tx1"/>
                          </a:solidFill>
                          <a:effectLst/>
                          <a:latin typeface="+mn-lt"/>
                          <a:ea typeface="+mn-ea"/>
                          <a:cs typeface="+mn-cs"/>
                        </a:rPr>
                        <a:t> </a:t>
                      </a:r>
                    </a:p>
                    <a:p>
                      <a:pPr algn="just"/>
                      <a:r>
                        <a:rPr lang="pt-BR" sz="1800" b="0" kern="1200" dirty="0">
                          <a:solidFill>
                            <a:schemeClr val="tx1"/>
                          </a:solidFill>
                          <a:effectLst/>
                          <a:latin typeface="+mn-lt"/>
                          <a:ea typeface="+mn-ea"/>
                          <a:cs typeface="+mn-cs"/>
                        </a:rPr>
                        <a:t>Por exemplo, se o valor total do projeto é R$ 100.000,00 e o valor da bolsa é de R$ 10.000,00, subtraindo, sobra R$ 90.000,00 de recurso do projeto. Então o valor do DOACI é de R$ 9.000,00 (10% de R$ 90.000,00). </a:t>
                      </a:r>
                    </a:p>
                    <a:p>
                      <a:r>
                        <a:rPr lang="pt-BR" sz="1800" b="1" kern="1200" dirty="0">
                          <a:solidFill>
                            <a:schemeClr val="tx1"/>
                          </a:solidFill>
                          <a:effectLst/>
                          <a:latin typeface="+mn-lt"/>
                          <a:ea typeface="+mn-ea"/>
                          <a:cs typeface="+mn-cs"/>
                        </a:rPr>
                        <a:t> </a:t>
                      </a:r>
                    </a:p>
                    <a:p>
                      <a:r>
                        <a:rPr lang="pt-BR" sz="1800" b="1" kern="1200" dirty="0">
                          <a:solidFill>
                            <a:schemeClr val="tx1"/>
                          </a:solidFill>
                          <a:effectLst/>
                          <a:latin typeface="+mn-lt"/>
                          <a:ea typeface="+mn-ea"/>
                          <a:cs typeface="+mn-cs"/>
                        </a:rPr>
                        <a:t>PASSO 4: </a:t>
                      </a:r>
                      <a:r>
                        <a:rPr lang="pt-BR" sz="1800" b="0" kern="1200" dirty="0">
                          <a:solidFill>
                            <a:schemeClr val="tx1"/>
                          </a:solidFill>
                          <a:effectLst/>
                          <a:latin typeface="+mn-lt"/>
                          <a:ea typeface="+mn-ea"/>
                          <a:cs typeface="+mn-cs"/>
                        </a:rPr>
                        <a:t>Tirar o valor da conta do projeto transferindo para uma conta pessoal ou realizando um saque. O valor do DOACI tem que ser tirado da conta uma única vez.</a:t>
                      </a:r>
                    </a:p>
                    <a:p>
                      <a:endParaRPr lang="pt-BR" sz="1800" b="0" kern="1200" dirty="0">
                        <a:solidFill>
                          <a:schemeClr val="dk1"/>
                        </a:solidFill>
                        <a:effectLst/>
                        <a:latin typeface="+mn-lt"/>
                        <a:ea typeface="+mn-ea"/>
                        <a:cs typeface="+mn-cs"/>
                      </a:endParaRPr>
                    </a:p>
                  </a:txBody>
                  <a:tcPr marL="9525" marR="9525" marT="9525" marB="0" anchor="b">
                    <a:solidFill>
                      <a:schemeClr val="bg1"/>
                    </a:solidFill>
                  </a:tcPr>
                </a:tc>
                <a:tc hMerge="1">
                  <a:txBody>
                    <a:bodyPr/>
                    <a:lstStyle/>
                    <a:p>
                      <a:endParaRPr lang="pt-BR"/>
                    </a:p>
                  </a:txBody>
                  <a:tcPr/>
                </a:tc>
                <a:extLst>
                  <a:ext uri="{0D108BD9-81ED-4DB2-BD59-A6C34878D82A}">
                    <a16:rowId xmlns:a16="http://schemas.microsoft.com/office/drawing/2014/main" val="3681531607"/>
                  </a:ext>
                </a:extLst>
              </a:tr>
              <a:tr h="319787">
                <a:tc>
                  <a:txBody>
                    <a:bodyPr/>
                    <a:lstStyle/>
                    <a:p>
                      <a:pPr algn="l" fontAlgn="b"/>
                      <a:endParaRPr lang="pt-BR" sz="2400" kern="1200" dirty="0">
                        <a:solidFill>
                          <a:schemeClr val="accent1">
                            <a:lumMod val="75000"/>
                          </a:schemeClr>
                        </a:solidFill>
                        <a:latin typeface="+mn-lt"/>
                        <a:ea typeface="+mn-ea"/>
                        <a:cs typeface="+mn-cs"/>
                      </a:endParaRPr>
                    </a:p>
                  </a:txBody>
                  <a:tcPr marL="9525" marR="9525" marT="9525" marB="0" anchor="b">
                    <a:solidFill>
                      <a:schemeClr val="bg1"/>
                    </a:solidFill>
                  </a:tcPr>
                </a:tc>
                <a:tc>
                  <a:txBody>
                    <a:bodyPr/>
                    <a:lstStyle/>
                    <a:p>
                      <a:pPr algn="ctr" fontAlgn="b"/>
                      <a:endParaRPr lang="pt-BR" sz="2400" kern="1200" dirty="0">
                        <a:solidFill>
                          <a:schemeClr val="accent1">
                            <a:lumMod val="75000"/>
                          </a:schemeClr>
                        </a:solidFill>
                        <a:latin typeface="+mn-lt"/>
                        <a:ea typeface="+mn-ea"/>
                        <a:cs typeface="+mn-cs"/>
                      </a:endParaRPr>
                    </a:p>
                  </a:txBody>
                  <a:tcPr marL="9525" marR="9525" marT="9525" marB="0" anchor="ctr">
                    <a:solidFill>
                      <a:schemeClr val="bg1"/>
                    </a:solidFill>
                  </a:tcPr>
                </a:tc>
                <a:extLst>
                  <a:ext uri="{0D108BD9-81ED-4DB2-BD59-A6C34878D82A}">
                    <a16:rowId xmlns:a16="http://schemas.microsoft.com/office/drawing/2014/main" val="611948008"/>
                  </a:ext>
                </a:extLst>
              </a:tr>
              <a:tr h="319787">
                <a:tc>
                  <a:txBody>
                    <a:bodyPr/>
                    <a:lstStyle/>
                    <a:p>
                      <a:pPr algn="l" fontAlgn="b"/>
                      <a:endParaRPr lang="pt-BR" sz="2400" kern="1200" dirty="0">
                        <a:solidFill>
                          <a:schemeClr val="accent1">
                            <a:lumMod val="75000"/>
                          </a:schemeClr>
                        </a:solidFill>
                        <a:latin typeface="+mn-lt"/>
                        <a:ea typeface="+mn-ea"/>
                        <a:cs typeface="+mn-cs"/>
                      </a:endParaRPr>
                    </a:p>
                  </a:txBody>
                  <a:tcPr marL="9525" marR="9525" marT="9525" marB="0" anchor="b">
                    <a:solidFill>
                      <a:schemeClr val="bg1"/>
                    </a:solidFill>
                  </a:tcPr>
                </a:tc>
                <a:tc>
                  <a:txBody>
                    <a:bodyPr/>
                    <a:lstStyle/>
                    <a:p>
                      <a:pPr algn="ctr" fontAlgn="b"/>
                      <a:endParaRPr lang="pt-BR" sz="2400" kern="1200" dirty="0">
                        <a:solidFill>
                          <a:schemeClr val="accent1">
                            <a:lumMod val="75000"/>
                          </a:schemeClr>
                        </a:solidFill>
                        <a:latin typeface="+mn-lt"/>
                        <a:ea typeface="+mn-ea"/>
                        <a:cs typeface="+mn-cs"/>
                      </a:endParaRPr>
                    </a:p>
                  </a:txBody>
                  <a:tcPr marL="9525" marR="9525" marT="9525" marB="0" anchor="ctr">
                    <a:solidFill>
                      <a:schemeClr val="bg1"/>
                    </a:solidFill>
                  </a:tcPr>
                </a:tc>
                <a:extLst>
                  <a:ext uri="{0D108BD9-81ED-4DB2-BD59-A6C34878D82A}">
                    <a16:rowId xmlns:a16="http://schemas.microsoft.com/office/drawing/2014/main" val="3638138502"/>
                  </a:ext>
                </a:extLst>
              </a:tr>
            </a:tbl>
          </a:graphicData>
        </a:graphic>
      </p:graphicFrame>
    </p:spTree>
    <p:extLst>
      <p:ext uri="{BB962C8B-B14F-4D97-AF65-F5344CB8AC3E}">
        <p14:creationId xmlns:p14="http://schemas.microsoft.com/office/powerpoint/2010/main" val="2429430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a:hlinkClick r:id="rId2" tooltip="Abrir Portal TCU"/>
            <a:extLst>
              <a:ext uri="{FF2B5EF4-FFF2-40B4-BE49-F238E27FC236}">
                <a16:creationId xmlns:a16="http://schemas.microsoft.com/office/drawing/2014/main" id="{A081E87F-39B2-4A51-A54C-1907FEC1211B}"/>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53DE04F8-BA4B-4F20-A70F-7119B2E77004}"/>
              </a:ext>
            </a:extLst>
          </p:cNvPr>
          <p:cNvSpPr>
            <a:spLocks noGrp="1"/>
          </p:cNvSpPr>
          <p:nvPr>
            <p:ph type="title"/>
          </p:nvPr>
        </p:nvSpPr>
        <p:spPr>
          <a:xfrm>
            <a:off x="366184"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DOACI...</a:t>
            </a:r>
            <a:endParaRPr lang="pt-BR" sz="2000" b="1" dirty="0">
              <a:solidFill>
                <a:schemeClr val="accent1">
                  <a:lumMod val="75000"/>
                </a:schemeClr>
              </a:solidFill>
            </a:endParaRPr>
          </a:p>
        </p:txBody>
      </p:sp>
      <p:sp>
        <p:nvSpPr>
          <p:cNvPr id="14" name="CaixaDeTexto 13">
            <a:extLst>
              <a:ext uri="{FF2B5EF4-FFF2-40B4-BE49-F238E27FC236}">
                <a16:creationId xmlns:a16="http://schemas.microsoft.com/office/drawing/2014/main" id="{9D11D243-35F3-677B-31D6-464358088831}"/>
              </a:ext>
            </a:extLst>
          </p:cNvPr>
          <p:cNvSpPr txBox="1"/>
          <p:nvPr/>
        </p:nvSpPr>
        <p:spPr>
          <a:xfrm>
            <a:off x="228600" y="1151467"/>
            <a:ext cx="9948334" cy="5632311"/>
          </a:xfrm>
          <a:prstGeom prst="rect">
            <a:avLst/>
          </a:prstGeom>
          <a:noFill/>
        </p:spPr>
        <p:txBody>
          <a:bodyPr wrap="square">
            <a:spAutoFit/>
          </a:bodyPr>
          <a:lstStyle/>
          <a:p>
            <a:r>
              <a:rPr lang="pt-BR" sz="1800" b="1" dirty="0">
                <a:effectLst/>
                <a:latin typeface="Calibri" panose="020F0502020204030204" pitchFamily="34" charset="0"/>
                <a:ea typeface="Calibri" panose="020F0502020204030204" pitchFamily="34" charset="0"/>
              </a:rPr>
              <a:t>PASSO 5:</a:t>
            </a:r>
            <a:r>
              <a:rPr lang="pt-BR" sz="1800" dirty="0">
                <a:effectLst/>
                <a:latin typeface="Calibri" panose="020F0502020204030204" pitchFamily="34" charset="0"/>
                <a:ea typeface="Calibri" panose="020F0502020204030204" pitchFamily="34" charset="0"/>
              </a:rPr>
              <a:t> Preencher o formulário 5M no valor total do DOACI e anexar no SIGFAPES, da seguinte forma:</a:t>
            </a:r>
          </a:p>
          <a:p>
            <a:r>
              <a:rPr lang="pt-BR" sz="1800" dirty="0">
                <a:effectLst/>
                <a:latin typeface="Calibri" panose="020F0502020204030204" pitchFamily="34" charset="0"/>
                <a:ea typeface="Calibri" panose="020F0502020204030204" pitchFamily="34" charset="0"/>
              </a:rPr>
              <a:t> </a:t>
            </a:r>
          </a:p>
          <a:p>
            <a:pPr marL="457200"/>
            <a:r>
              <a:rPr lang="pt-BR" sz="1800" dirty="0">
                <a:effectLst/>
                <a:latin typeface="Calibri" panose="020F0502020204030204" pitchFamily="34" charset="0"/>
                <a:ea typeface="Calibri" panose="020F0502020204030204" pitchFamily="34" charset="0"/>
              </a:rPr>
              <a:t>Para comprovar o valor do DOACI, deverá preencher o formulário que estou te enviando em anexo, lançar ele no SIGFAPES como se fosse uma nota fiscal em lançamento de notas, e anexá-lo.</a:t>
            </a:r>
          </a:p>
          <a:p>
            <a:pPr marL="457200"/>
            <a:r>
              <a:rPr lang="pt-BR" sz="1800" b="1" u="sng" dirty="0">
                <a:effectLst/>
                <a:latin typeface="Calibri" panose="020F0502020204030204" pitchFamily="34" charset="0"/>
                <a:ea typeface="Calibri" panose="020F0502020204030204" pitchFamily="34" charset="0"/>
              </a:rPr>
              <a:t>Deverá preencher o Anexo II – Lançamento de Notas da seguinte forma:</a:t>
            </a:r>
            <a:endParaRPr lang="pt-BR" sz="1800" dirty="0">
              <a:effectLst/>
              <a:latin typeface="Calibri" panose="020F0502020204030204" pitchFamily="34" charset="0"/>
              <a:ea typeface="Calibri" panose="020F0502020204030204" pitchFamily="34" charset="0"/>
            </a:endParaRPr>
          </a:p>
          <a:p>
            <a:pPr marL="457200" algn="just"/>
            <a:r>
              <a:rPr lang="pt-BR" sz="1800" dirty="0">
                <a:effectLst/>
                <a:latin typeface="Wingdings" panose="05000000000000000000" pitchFamily="2" charset="2"/>
                <a:ea typeface="Calibri" panose="020F0502020204030204" pitchFamily="34" charset="0"/>
              </a:rPr>
              <a:t>§</a:t>
            </a:r>
            <a:r>
              <a:rPr lang="pt-BR" sz="1800" dirty="0">
                <a:effectLst/>
                <a:latin typeface="Times New Roman" panose="02020603050405020304" pitchFamily="18" charset="0"/>
                <a:ea typeface="Calibri" panose="020F0502020204030204" pitchFamily="34" charset="0"/>
              </a:rPr>
              <a:t>  </a:t>
            </a:r>
            <a:r>
              <a:rPr lang="pt-BR" sz="1800" b="1" dirty="0">
                <a:effectLst/>
                <a:latin typeface="Calibri" panose="020F0502020204030204" pitchFamily="34" charset="0"/>
                <a:ea typeface="Calibri" panose="020F0502020204030204" pitchFamily="34" charset="0"/>
              </a:rPr>
              <a:t>Data do Pagamento:</a:t>
            </a:r>
            <a:r>
              <a:rPr lang="pt-BR" sz="1800" dirty="0">
                <a:effectLst/>
                <a:latin typeface="Calibri" panose="020F0502020204030204" pitchFamily="34" charset="0"/>
                <a:ea typeface="Calibri" panose="020F0502020204030204" pitchFamily="34" charset="0"/>
              </a:rPr>
              <a:t> a data que o recurso saiu da conta;</a:t>
            </a:r>
          </a:p>
          <a:p>
            <a:pPr marL="457200" algn="just"/>
            <a:r>
              <a:rPr lang="pt-BR" sz="1800" dirty="0">
                <a:effectLst/>
                <a:latin typeface="Wingdings" panose="05000000000000000000" pitchFamily="2" charset="2"/>
                <a:ea typeface="Calibri" panose="020F0502020204030204" pitchFamily="34" charset="0"/>
              </a:rPr>
              <a:t>§</a:t>
            </a:r>
            <a:r>
              <a:rPr lang="pt-BR" sz="1800" dirty="0">
                <a:effectLst/>
                <a:latin typeface="Times New Roman" panose="02020603050405020304" pitchFamily="18" charset="0"/>
                <a:ea typeface="Calibri" panose="020F0502020204030204" pitchFamily="34" charset="0"/>
              </a:rPr>
              <a:t>  </a:t>
            </a:r>
            <a:r>
              <a:rPr lang="pt-BR" sz="1800" b="1" dirty="0">
                <a:effectLst/>
                <a:latin typeface="Calibri" panose="020F0502020204030204" pitchFamily="34" charset="0"/>
                <a:ea typeface="Calibri" panose="020F0502020204030204" pitchFamily="34" charset="0"/>
              </a:rPr>
              <a:t>Natureza de Despesa:</a:t>
            </a:r>
            <a:r>
              <a:rPr lang="pt-BR" sz="1800" dirty="0">
                <a:effectLst/>
                <a:latin typeface="Calibri" panose="020F0502020204030204" pitchFamily="34" charset="0"/>
                <a:ea typeface="Calibri" panose="020F0502020204030204" pitchFamily="34" charset="0"/>
              </a:rPr>
              <a:t> Pessoa Jurídica;</a:t>
            </a:r>
          </a:p>
          <a:p>
            <a:pPr marL="457200" algn="just"/>
            <a:r>
              <a:rPr lang="pt-BR" sz="1800" dirty="0">
                <a:effectLst/>
                <a:latin typeface="Wingdings" panose="05000000000000000000" pitchFamily="2" charset="2"/>
                <a:ea typeface="Calibri" panose="020F0502020204030204" pitchFamily="34" charset="0"/>
              </a:rPr>
              <a:t>§</a:t>
            </a:r>
            <a:r>
              <a:rPr lang="pt-BR" sz="1800" dirty="0">
                <a:effectLst/>
                <a:latin typeface="Times New Roman" panose="02020603050405020304" pitchFamily="18" charset="0"/>
                <a:ea typeface="Calibri" panose="020F0502020204030204" pitchFamily="34" charset="0"/>
              </a:rPr>
              <a:t>  </a:t>
            </a:r>
            <a:r>
              <a:rPr lang="pt-BR" sz="1800" b="1" dirty="0">
                <a:effectLst/>
                <a:latin typeface="Calibri" panose="020F0502020204030204" pitchFamily="34" charset="0"/>
                <a:ea typeface="Calibri" panose="020F0502020204030204" pitchFamily="34" charset="0"/>
              </a:rPr>
              <a:t>Credor/Fornecedor:</a:t>
            </a:r>
            <a:r>
              <a:rPr lang="pt-BR" sz="1800" dirty="0">
                <a:effectLst/>
                <a:latin typeface="Calibri" panose="020F0502020204030204" pitchFamily="34" charset="0"/>
                <a:ea typeface="Calibri" panose="020F0502020204030204" pitchFamily="34" charset="0"/>
              </a:rPr>
              <a:t> Nome do outorgado/beneficiário;</a:t>
            </a:r>
          </a:p>
          <a:p>
            <a:pPr marL="457200" algn="just"/>
            <a:r>
              <a:rPr lang="pt-BR" sz="1800" dirty="0">
                <a:effectLst/>
                <a:latin typeface="Wingdings" panose="05000000000000000000" pitchFamily="2" charset="2"/>
                <a:ea typeface="Calibri" panose="020F0502020204030204" pitchFamily="34" charset="0"/>
              </a:rPr>
              <a:t>§</a:t>
            </a:r>
            <a:r>
              <a:rPr lang="pt-BR" sz="1800" dirty="0">
                <a:effectLst/>
                <a:latin typeface="Times New Roman" panose="02020603050405020304" pitchFamily="18" charset="0"/>
                <a:ea typeface="Calibri" panose="020F0502020204030204" pitchFamily="34" charset="0"/>
              </a:rPr>
              <a:t>  </a:t>
            </a:r>
            <a:r>
              <a:rPr lang="pt-BR" sz="1800" b="1" dirty="0">
                <a:effectLst/>
                <a:latin typeface="Calibri" panose="020F0502020204030204" pitchFamily="34" charset="0"/>
                <a:ea typeface="Calibri" panose="020F0502020204030204" pitchFamily="34" charset="0"/>
              </a:rPr>
              <a:t>CNPJ:</a:t>
            </a:r>
            <a:r>
              <a:rPr lang="pt-BR" sz="1800" dirty="0">
                <a:effectLst/>
                <a:latin typeface="Calibri" panose="020F0502020204030204" pitchFamily="34" charset="0"/>
                <a:ea typeface="Calibri" panose="020F0502020204030204" pitchFamily="34" charset="0"/>
              </a:rPr>
              <a:t> CPF do beneficiário, se for empresa CNPJ da empresa;</a:t>
            </a:r>
          </a:p>
          <a:p>
            <a:pPr marL="457200" algn="just"/>
            <a:r>
              <a:rPr lang="pt-BR" sz="1800" dirty="0">
                <a:effectLst/>
                <a:latin typeface="Wingdings" panose="05000000000000000000" pitchFamily="2" charset="2"/>
                <a:ea typeface="Calibri" panose="020F0502020204030204" pitchFamily="34" charset="0"/>
              </a:rPr>
              <a:t>§</a:t>
            </a:r>
            <a:r>
              <a:rPr lang="pt-BR" sz="1800" dirty="0">
                <a:effectLst/>
                <a:latin typeface="Times New Roman" panose="02020603050405020304" pitchFamily="18" charset="0"/>
                <a:ea typeface="Calibri" panose="020F0502020204030204" pitchFamily="34" charset="0"/>
              </a:rPr>
              <a:t>  </a:t>
            </a:r>
            <a:r>
              <a:rPr lang="pt-BR" sz="1800" b="1" dirty="0">
                <a:effectLst/>
                <a:latin typeface="Calibri" panose="020F0502020204030204" pitchFamily="34" charset="0"/>
                <a:ea typeface="Calibri" panose="020F0502020204030204" pitchFamily="34" charset="0"/>
              </a:rPr>
              <a:t>Tipo do Documento:</a:t>
            </a:r>
            <a:r>
              <a:rPr lang="pt-BR" sz="1800" dirty="0">
                <a:effectLst/>
                <a:latin typeface="Calibri" panose="020F0502020204030204" pitchFamily="34" charset="0"/>
                <a:ea typeface="Calibri" panose="020F0502020204030204" pitchFamily="34" charset="0"/>
              </a:rPr>
              <a:t> Fatura;</a:t>
            </a:r>
          </a:p>
          <a:p>
            <a:pPr marL="457200" algn="just"/>
            <a:r>
              <a:rPr lang="pt-BR" sz="1800" dirty="0">
                <a:effectLst/>
                <a:latin typeface="Wingdings" panose="05000000000000000000" pitchFamily="2" charset="2"/>
                <a:ea typeface="Calibri" panose="020F0502020204030204" pitchFamily="34" charset="0"/>
              </a:rPr>
              <a:t>§</a:t>
            </a:r>
            <a:r>
              <a:rPr lang="pt-BR" sz="1800" dirty="0">
                <a:effectLst/>
                <a:latin typeface="Times New Roman" panose="02020603050405020304" pitchFamily="18" charset="0"/>
                <a:ea typeface="Calibri" panose="020F0502020204030204" pitchFamily="34" charset="0"/>
              </a:rPr>
              <a:t>  </a:t>
            </a:r>
            <a:r>
              <a:rPr lang="pt-BR" sz="1800" b="1" dirty="0">
                <a:effectLst/>
                <a:latin typeface="Calibri" panose="020F0502020204030204" pitchFamily="34" charset="0"/>
                <a:ea typeface="Calibri" panose="020F0502020204030204" pitchFamily="34" charset="0"/>
              </a:rPr>
              <a:t>N° Documento:</a:t>
            </a:r>
            <a:r>
              <a:rPr lang="pt-BR" sz="1800" dirty="0">
                <a:effectLst/>
                <a:latin typeface="Calibri" panose="020F0502020204030204" pitchFamily="34" charset="0"/>
                <a:ea typeface="Calibri" panose="020F0502020204030204" pitchFamily="34" charset="0"/>
              </a:rPr>
              <a:t> 01;</a:t>
            </a:r>
          </a:p>
          <a:p>
            <a:pPr marL="457200" algn="just"/>
            <a:r>
              <a:rPr lang="pt-BR" sz="1800" dirty="0">
                <a:effectLst/>
                <a:latin typeface="Wingdings" panose="05000000000000000000" pitchFamily="2" charset="2"/>
                <a:ea typeface="Calibri" panose="020F0502020204030204" pitchFamily="34" charset="0"/>
              </a:rPr>
              <a:t>§</a:t>
            </a:r>
            <a:r>
              <a:rPr lang="pt-BR" sz="1800" dirty="0">
                <a:effectLst/>
                <a:latin typeface="Times New Roman" panose="02020603050405020304" pitchFamily="18" charset="0"/>
                <a:ea typeface="Calibri" panose="020F0502020204030204" pitchFamily="34" charset="0"/>
              </a:rPr>
              <a:t>  </a:t>
            </a:r>
            <a:r>
              <a:rPr lang="pt-BR" sz="1800" b="1" dirty="0">
                <a:effectLst/>
                <a:latin typeface="Calibri" panose="020F0502020204030204" pitchFamily="34" charset="0"/>
                <a:ea typeface="Calibri" panose="020F0502020204030204" pitchFamily="34" charset="0"/>
              </a:rPr>
              <a:t>Item da Aquisição ou Contratação do Serviço:</a:t>
            </a:r>
            <a:r>
              <a:rPr lang="pt-BR" sz="1800" dirty="0">
                <a:effectLst/>
                <a:latin typeface="Calibri" panose="020F0502020204030204" pitchFamily="34" charset="0"/>
                <a:ea typeface="Calibri" panose="020F0502020204030204" pitchFamily="34" charset="0"/>
              </a:rPr>
              <a:t> Descrever as despesas que efetuou com o recurso DOACI;</a:t>
            </a:r>
          </a:p>
          <a:p>
            <a:pPr marL="457200" algn="just"/>
            <a:r>
              <a:rPr lang="pt-BR" sz="1800" dirty="0">
                <a:effectLst/>
                <a:latin typeface="Wingdings" panose="05000000000000000000" pitchFamily="2" charset="2"/>
                <a:ea typeface="Calibri" panose="020F0502020204030204" pitchFamily="34" charset="0"/>
              </a:rPr>
              <a:t>§</a:t>
            </a:r>
            <a:r>
              <a:rPr lang="pt-BR" sz="1800" dirty="0">
                <a:effectLst/>
                <a:latin typeface="Times New Roman" panose="02020603050405020304" pitchFamily="18" charset="0"/>
                <a:ea typeface="Calibri" panose="020F0502020204030204" pitchFamily="34" charset="0"/>
              </a:rPr>
              <a:t>  </a:t>
            </a:r>
            <a:r>
              <a:rPr lang="pt-BR" sz="1800" b="1" dirty="0">
                <a:effectLst/>
                <a:latin typeface="Calibri" panose="020F0502020204030204" pitchFamily="34" charset="0"/>
                <a:ea typeface="Calibri" panose="020F0502020204030204" pitchFamily="34" charset="0"/>
              </a:rPr>
              <a:t>Forma de Pagamento:</a:t>
            </a:r>
            <a:r>
              <a:rPr lang="pt-BR" sz="1800" dirty="0">
                <a:effectLst/>
                <a:latin typeface="Calibri" panose="020F0502020204030204" pitchFamily="34" charset="0"/>
                <a:ea typeface="Calibri" panose="020F0502020204030204" pitchFamily="34" charset="0"/>
              </a:rPr>
              <a:t> Deverá selecionar a opção que foi efetuado o pagamento;</a:t>
            </a:r>
          </a:p>
          <a:p>
            <a:pPr marL="457200" algn="just"/>
            <a:r>
              <a:rPr lang="pt-BR" sz="1800" dirty="0">
                <a:effectLst/>
                <a:latin typeface="Wingdings" panose="05000000000000000000" pitchFamily="2" charset="2"/>
                <a:ea typeface="Calibri" panose="020F0502020204030204" pitchFamily="34" charset="0"/>
              </a:rPr>
              <a:t>§</a:t>
            </a:r>
            <a:r>
              <a:rPr lang="pt-BR" sz="1800" dirty="0">
                <a:effectLst/>
                <a:latin typeface="Times New Roman" panose="02020603050405020304" pitchFamily="18" charset="0"/>
                <a:ea typeface="Calibri" panose="020F0502020204030204" pitchFamily="34" charset="0"/>
              </a:rPr>
              <a:t>  </a:t>
            </a:r>
            <a:r>
              <a:rPr lang="pt-BR" sz="1800" b="1" dirty="0">
                <a:effectLst/>
                <a:latin typeface="Calibri" panose="020F0502020204030204" pitchFamily="34" charset="0"/>
                <a:ea typeface="Calibri" panose="020F0502020204030204" pitchFamily="34" charset="0"/>
              </a:rPr>
              <a:t>Tipo de documento:</a:t>
            </a:r>
            <a:r>
              <a:rPr lang="pt-BR" sz="1800" dirty="0">
                <a:effectLst/>
                <a:latin typeface="Calibri" panose="020F0502020204030204" pitchFamily="34" charset="0"/>
                <a:ea typeface="Calibri" panose="020F0502020204030204" pitchFamily="34" charset="0"/>
              </a:rPr>
              <a:t> 01;</a:t>
            </a:r>
          </a:p>
          <a:p>
            <a:pPr marL="457200" algn="just"/>
            <a:r>
              <a:rPr lang="pt-BR" sz="1800" dirty="0">
                <a:effectLst/>
                <a:latin typeface="Wingdings" panose="05000000000000000000" pitchFamily="2" charset="2"/>
                <a:ea typeface="Calibri" panose="020F0502020204030204" pitchFamily="34" charset="0"/>
              </a:rPr>
              <a:t>§</a:t>
            </a:r>
            <a:r>
              <a:rPr lang="pt-BR" sz="1800" dirty="0">
                <a:effectLst/>
                <a:latin typeface="Times New Roman" panose="02020603050405020304" pitchFamily="18" charset="0"/>
                <a:ea typeface="Calibri" panose="020F0502020204030204" pitchFamily="34" charset="0"/>
              </a:rPr>
              <a:t>  </a:t>
            </a:r>
            <a:r>
              <a:rPr lang="pt-BR" sz="1800" b="1" dirty="0">
                <a:effectLst/>
                <a:latin typeface="Calibri" panose="020F0502020204030204" pitchFamily="34" charset="0"/>
                <a:ea typeface="Calibri" panose="020F0502020204030204" pitchFamily="34" charset="0"/>
              </a:rPr>
              <a:t>Valor Líquido:</a:t>
            </a:r>
            <a:r>
              <a:rPr lang="pt-BR" sz="1800" dirty="0">
                <a:effectLst/>
                <a:latin typeface="Calibri" panose="020F0502020204030204" pitchFamily="34" charset="0"/>
                <a:ea typeface="Calibri" panose="020F0502020204030204" pitchFamily="34" charset="0"/>
              </a:rPr>
              <a:t> É o valor que recebeu do DOACI.</a:t>
            </a:r>
          </a:p>
          <a:p>
            <a:pPr marL="457200" algn="just"/>
            <a:r>
              <a:rPr lang="pt-BR" sz="1800" dirty="0">
                <a:effectLst/>
                <a:latin typeface="Calibri" panose="020F0502020204030204" pitchFamily="34" charset="0"/>
                <a:ea typeface="Calibri" panose="020F0502020204030204" pitchFamily="34" charset="0"/>
              </a:rPr>
              <a:t>Deverá assinar o recibo 5M e anexar ele dentro do próprio lançamento de notas que foi criado.</a:t>
            </a:r>
            <a:endParaRPr lang="pt-BR" dirty="0">
              <a:latin typeface="Calibri" panose="020F0502020204030204" pitchFamily="34" charset="0"/>
              <a:ea typeface="Calibri" panose="020F0502020204030204" pitchFamily="34" charset="0"/>
            </a:endParaRPr>
          </a:p>
          <a:p>
            <a:pPr marL="457200" algn="just"/>
            <a:endParaRPr lang="pt-BR" sz="1800" dirty="0">
              <a:effectLst/>
              <a:latin typeface="Calibri" panose="020F0502020204030204" pitchFamily="34" charset="0"/>
              <a:ea typeface="Calibri" panose="020F0502020204030204" pitchFamily="34" charset="0"/>
            </a:endParaRPr>
          </a:p>
          <a:p>
            <a:pPr marL="457200" algn="just"/>
            <a:r>
              <a:rPr lang="pt-BR" b="1" dirty="0">
                <a:latin typeface="Calibri" panose="020F0502020204030204" pitchFamily="34" charset="0"/>
                <a:ea typeface="Calibri" panose="020F0502020204030204" pitchFamily="34" charset="0"/>
              </a:rPr>
              <a:t>O formulário 5M está no site da FAPES na aba PRESTAÇÃO DE CONTAS FINANCEIRA &gt; FORMULÁRIOS.</a:t>
            </a:r>
            <a:endParaRPr lang="pt-BR" sz="1800" b="1"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95064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8D2C3F13-68EF-4043-8F63-32189E906D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ítulo 1">
            <a:extLst>
              <a:ext uri="{FF2B5EF4-FFF2-40B4-BE49-F238E27FC236}">
                <a16:creationId xmlns:a16="http://schemas.microsoft.com/office/drawing/2014/main" id="{13A3A245-0D2E-491D-8AE4-E4C80A5B4F8C}"/>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Documento Comprobatório de Pagamento...</a:t>
            </a:r>
            <a:endParaRPr lang="pt-BR" sz="1800" b="1" dirty="0">
              <a:solidFill>
                <a:schemeClr val="accent1">
                  <a:lumMod val="75000"/>
                </a:schemeClr>
              </a:solidFill>
            </a:endParaRPr>
          </a:p>
        </p:txBody>
      </p:sp>
      <p:sp>
        <p:nvSpPr>
          <p:cNvPr id="15" name="Retângulo 14">
            <a:extLst>
              <a:ext uri="{FF2B5EF4-FFF2-40B4-BE49-F238E27FC236}">
                <a16:creationId xmlns:a16="http://schemas.microsoft.com/office/drawing/2014/main" id="{5D57771F-596B-4B14-B454-B0745B47C595}"/>
              </a:ext>
            </a:extLst>
          </p:cNvPr>
          <p:cNvSpPr/>
          <p:nvPr/>
        </p:nvSpPr>
        <p:spPr>
          <a:xfrm>
            <a:off x="1512888" y="5911850"/>
            <a:ext cx="3568700" cy="946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7" name="Espaço Reservado para Conteúdo 1">
            <a:extLst>
              <a:ext uri="{FF2B5EF4-FFF2-40B4-BE49-F238E27FC236}">
                <a16:creationId xmlns:a16="http://schemas.microsoft.com/office/drawing/2014/main" id="{528BF069-EA06-4657-8732-25FAD1C4F06C}"/>
              </a:ext>
            </a:extLst>
          </p:cNvPr>
          <p:cNvSpPr txBox="1">
            <a:spLocks/>
          </p:cNvSpPr>
          <p:nvPr/>
        </p:nvSpPr>
        <p:spPr>
          <a:xfrm>
            <a:off x="400051" y="1082769"/>
            <a:ext cx="9604562" cy="3762375"/>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just">
              <a:buFont typeface="Wingdings" panose="05000000000000000000" pitchFamily="2" charset="2"/>
              <a:buChar char="ü"/>
              <a:defRPr/>
            </a:pPr>
            <a:r>
              <a:rPr lang="pt-BR" sz="1600" dirty="0">
                <a:solidFill>
                  <a:schemeClr val="accent1">
                    <a:lumMod val="75000"/>
                  </a:schemeClr>
                </a:solidFill>
              </a:rPr>
              <a:t>São documentos comprobatórios de despesas: </a:t>
            </a:r>
          </a:p>
          <a:p>
            <a:pPr marL="0" indent="0" algn="just">
              <a:buNone/>
              <a:defRPr/>
            </a:pPr>
            <a:r>
              <a:rPr lang="pt-BR" sz="1600" dirty="0">
                <a:solidFill>
                  <a:schemeClr val="accent1">
                    <a:lumMod val="75000"/>
                  </a:schemeClr>
                </a:solidFill>
              </a:rPr>
              <a:t>8.1. São documentos comprobatórios de despesas:</a:t>
            </a:r>
          </a:p>
          <a:p>
            <a:pPr marL="0" indent="0" algn="just">
              <a:buNone/>
              <a:defRPr/>
            </a:pPr>
            <a:r>
              <a:rPr lang="pt-BR" sz="1600" dirty="0">
                <a:solidFill>
                  <a:schemeClr val="accent1">
                    <a:lumMod val="75000"/>
                  </a:schemeClr>
                </a:solidFill>
              </a:rPr>
              <a:t>a) nota fiscal;</a:t>
            </a:r>
          </a:p>
          <a:p>
            <a:pPr marL="0" indent="0" algn="just">
              <a:buNone/>
              <a:defRPr/>
            </a:pPr>
            <a:r>
              <a:rPr lang="pt-BR" sz="1600" dirty="0">
                <a:solidFill>
                  <a:schemeClr val="accent1">
                    <a:lumMod val="75000"/>
                  </a:schemeClr>
                </a:solidFill>
              </a:rPr>
              <a:t>b) cupom fiscal;</a:t>
            </a:r>
          </a:p>
          <a:p>
            <a:pPr marL="0" indent="0" algn="just">
              <a:buNone/>
              <a:defRPr/>
            </a:pPr>
            <a:r>
              <a:rPr lang="pt-BR" sz="1600" dirty="0">
                <a:solidFill>
                  <a:schemeClr val="accent1">
                    <a:lumMod val="75000"/>
                  </a:schemeClr>
                </a:solidFill>
              </a:rPr>
              <a:t>c) fatura ou recibo, exclusivo para passagens, inscrições, locação de veículo, compra de livros, hospedagem de software e hospedagens;</a:t>
            </a:r>
          </a:p>
          <a:p>
            <a:pPr marL="0" indent="0" algn="just">
              <a:buNone/>
              <a:defRPr/>
            </a:pPr>
            <a:r>
              <a:rPr lang="pt-BR" sz="1600" dirty="0">
                <a:solidFill>
                  <a:schemeClr val="accent1">
                    <a:lumMod val="75000"/>
                  </a:schemeClr>
                </a:solidFill>
              </a:rPr>
              <a:t>d) recibo, segundo modelo da Fapes para diárias, pessoa física e auxílio;</a:t>
            </a:r>
          </a:p>
          <a:p>
            <a:pPr marL="0" indent="0" algn="just">
              <a:buNone/>
              <a:defRPr/>
            </a:pPr>
            <a:r>
              <a:rPr lang="pt-BR" sz="1600" dirty="0">
                <a:solidFill>
                  <a:schemeClr val="accent1">
                    <a:lumMod val="75000"/>
                  </a:schemeClr>
                </a:solidFill>
              </a:rPr>
              <a:t>e) </a:t>
            </a:r>
            <a:r>
              <a:rPr lang="pt-BR" sz="1600" dirty="0" err="1">
                <a:solidFill>
                  <a:schemeClr val="accent1">
                    <a:lumMod val="75000"/>
                  </a:schemeClr>
                </a:solidFill>
              </a:rPr>
              <a:t>commercial</a:t>
            </a:r>
            <a:r>
              <a:rPr lang="pt-BR" sz="1600" dirty="0">
                <a:solidFill>
                  <a:schemeClr val="accent1">
                    <a:lumMod val="75000"/>
                  </a:schemeClr>
                </a:solidFill>
              </a:rPr>
              <a:t> </a:t>
            </a:r>
            <a:r>
              <a:rPr lang="pt-BR" sz="1600" dirty="0" err="1">
                <a:solidFill>
                  <a:schemeClr val="accent1">
                    <a:lumMod val="75000"/>
                  </a:schemeClr>
                </a:solidFill>
              </a:rPr>
              <a:t>invoice</a:t>
            </a:r>
            <a:r>
              <a:rPr lang="pt-BR" sz="1600" dirty="0">
                <a:solidFill>
                  <a:schemeClr val="accent1">
                    <a:lumMod val="75000"/>
                  </a:schemeClr>
                </a:solidFill>
              </a:rPr>
              <a:t> para contratações de serviços ou aquisição de materiais e bens importados.</a:t>
            </a:r>
          </a:p>
          <a:p>
            <a:pPr marL="0" indent="0" algn="just">
              <a:buNone/>
              <a:defRPr/>
            </a:pPr>
            <a:r>
              <a:rPr lang="pt-BR" sz="1600" dirty="0">
                <a:solidFill>
                  <a:schemeClr val="accent1">
                    <a:lumMod val="75000"/>
                  </a:schemeClr>
                </a:solidFill>
              </a:rPr>
              <a:t>Os documentos comprobatórios deverão ser emitidos em nome, CPF e endereço do OUTORGADO/CONTRATADO, contendo a descrição completa dos bens adquiridos ou do serviço executado, indicando a marca, quando for o caso, quantidade, preço unitário, preço total e outras informações que caracterizem e identifiquem a aquisição ou a contratação do serviço.</a:t>
            </a:r>
          </a:p>
          <a:p>
            <a:pPr marL="1200150" lvl="2" indent="-285750" algn="just">
              <a:buFont typeface="Wingdings" panose="05000000000000000000" pitchFamily="2" charset="2"/>
              <a:buChar char="§"/>
              <a:defRPr/>
            </a:pPr>
            <a:r>
              <a:rPr lang="pt-BR" sz="1600" dirty="0">
                <a:solidFill>
                  <a:schemeClr val="accent1">
                    <a:lumMod val="75000"/>
                  </a:schemeClr>
                </a:solidFill>
              </a:rPr>
              <a:t>Excepcionalmente poderão ser aceitos comprovantes de despesas de hospedagens e passagens emitidos em nome de terceiros, desde que sejam membros da equipe do projeto no SIGFAPES.</a:t>
            </a:r>
          </a:p>
          <a:p>
            <a:pPr marL="1200150" lvl="2" indent="-285750" algn="just">
              <a:buFont typeface="Wingdings" panose="05000000000000000000" pitchFamily="2" charset="2"/>
              <a:buChar char="§"/>
              <a:defRPr/>
            </a:pPr>
            <a:r>
              <a:rPr lang="pt-BR" sz="1600" dirty="0">
                <a:solidFill>
                  <a:schemeClr val="accent1">
                    <a:lumMod val="75000"/>
                  </a:schemeClr>
                </a:solidFill>
              </a:rPr>
              <a:t>Para as despesas realizadas na aquisição de reagentes químicos controlados, poderão ser aceitos comprovantes emitidos em nome da Instituição Executora.</a:t>
            </a:r>
          </a:p>
          <a:p>
            <a:pPr marL="1200150" lvl="2" indent="-285750" algn="just">
              <a:buFont typeface="Wingdings" panose="05000000000000000000" pitchFamily="2" charset="2"/>
              <a:buChar char="§"/>
              <a:defRPr/>
            </a:pPr>
            <a:r>
              <a:rPr lang="pt-BR" sz="1600" dirty="0">
                <a:solidFill>
                  <a:schemeClr val="accent1">
                    <a:lumMod val="75000"/>
                  </a:schemeClr>
                </a:solidFill>
              </a:rPr>
              <a:t>Para os casos de passagens aéreas, deverão ser entregues o comprovante da compra do bilhete (recibo emitido pela empresa aérea ou da agência de viagens, conforme o caso) e os comprovantes de embarque (check-in).</a:t>
            </a:r>
          </a:p>
          <a:p>
            <a:pPr algn="just">
              <a:defRPr/>
            </a:pPr>
            <a:endParaRPr lang="pt-BR" sz="1600" dirty="0">
              <a:solidFill>
                <a:schemeClr val="accent1">
                  <a:lumMod val="75000"/>
                </a:schemeClr>
              </a:solidFill>
            </a:endParaRPr>
          </a:p>
          <a:p>
            <a:pPr marL="357188" lvl="1" indent="0" eaLnBrk="1" hangingPunct="1">
              <a:spcBef>
                <a:spcPts val="1800"/>
              </a:spcBef>
              <a:spcAft>
                <a:spcPts val="1200"/>
              </a:spcAft>
              <a:buFont typeface="Arial" panose="020B0604020202020204" pitchFamily="34" charset="0"/>
              <a:buNone/>
              <a:tabLst>
                <a:tab pos="893763" algn="l"/>
              </a:tabLst>
              <a:defRPr/>
            </a:pPr>
            <a:endParaRPr lang="pt-BR" sz="2800" dirty="0">
              <a:solidFill>
                <a:schemeClr val="accent1">
                  <a:lumMod val="75000"/>
                </a:schemeClr>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4D1117A8-5F7E-485A-BC6B-DC336B567E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ítulo 1">
            <a:extLst>
              <a:ext uri="{FF2B5EF4-FFF2-40B4-BE49-F238E27FC236}">
                <a16:creationId xmlns:a16="http://schemas.microsoft.com/office/drawing/2014/main" id="{91E97E6D-2399-4940-A124-BBFF947124CD}"/>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Formas de Pagamentos...</a:t>
            </a:r>
            <a:endParaRPr lang="pt-BR" sz="1800" b="1" dirty="0">
              <a:solidFill>
                <a:schemeClr val="accent1">
                  <a:lumMod val="75000"/>
                </a:schemeClr>
              </a:solidFill>
            </a:endParaRPr>
          </a:p>
        </p:txBody>
      </p:sp>
      <p:sp>
        <p:nvSpPr>
          <p:cNvPr id="15" name="Retângulo 14">
            <a:extLst>
              <a:ext uri="{FF2B5EF4-FFF2-40B4-BE49-F238E27FC236}">
                <a16:creationId xmlns:a16="http://schemas.microsoft.com/office/drawing/2014/main" id="{87A46D1D-2E5B-4FEE-9378-9C26BADD228F}"/>
              </a:ext>
            </a:extLst>
          </p:cNvPr>
          <p:cNvSpPr/>
          <p:nvPr/>
        </p:nvSpPr>
        <p:spPr>
          <a:xfrm>
            <a:off x="1512888" y="5911850"/>
            <a:ext cx="3568700" cy="946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7" name="Espaço Reservado para Conteúdo 1">
            <a:extLst>
              <a:ext uri="{FF2B5EF4-FFF2-40B4-BE49-F238E27FC236}">
                <a16:creationId xmlns:a16="http://schemas.microsoft.com/office/drawing/2014/main" id="{AAFF84DD-2AF4-4EA7-9496-40C9F212562C}"/>
              </a:ext>
            </a:extLst>
          </p:cNvPr>
          <p:cNvSpPr txBox="1">
            <a:spLocks/>
          </p:cNvSpPr>
          <p:nvPr/>
        </p:nvSpPr>
        <p:spPr>
          <a:xfrm>
            <a:off x="459318" y="1037908"/>
            <a:ext cx="9537326" cy="3762375"/>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285750">
              <a:spcBef>
                <a:spcPts val="0"/>
              </a:spcBef>
              <a:buFont typeface="Wingdings" panose="05000000000000000000" pitchFamily="2" charset="2"/>
              <a:buChar char="ü"/>
              <a:defRPr/>
            </a:pPr>
            <a:r>
              <a:rPr lang="pt-BR" sz="1500" dirty="0">
                <a:solidFill>
                  <a:schemeClr val="accent1">
                    <a:lumMod val="75000"/>
                  </a:schemeClr>
                </a:solidFill>
              </a:rPr>
              <a:t>São formas de pagamentos das despesas: </a:t>
            </a:r>
          </a:p>
          <a:p>
            <a:pPr marL="342900" indent="-342900">
              <a:lnSpc>
                <a:spcPct val="150000"/>
              </a:lnSpc>
              <a:spcBef>
                <a:spcPts val="0"/>
              </a:spcBef>
              <a:buAutoNum type="alphaLcParenR"/>
              <a:defRPr/>
            </a:pPr>
            <a:r>
              <a:rPr lang="pt-BR" sz="1500" dirty="0">
                <a:solidFill>
                  <a:schemeClr val="accent1">
                    <a:lumMod val="75000"/>
                  </a:schemeClr>
                </a:solidFill>
              </a:rPr>
              <a:t>cheque nominativo ou cartão de débito da conta específica do PROJETO, diretamente ao credor; </a:t>
            </a:r>
          </a:p>
          <a:p>
            <a:pPr marL="342900" indent="-342900">
              <a:lnSpc>
                <a:spcPct val="150000"/>
              </a:lnSpc>
              <a:spcBef>
                <a:spcPts val="0"/>
              </a:spcBef>
              <a:buAutoNum type="alphaLcParenR"/>
              <a:defRPr/>
            </a:pPr>
            <a:r>
              <a:rPr lang="pt-BR" sz="1500" dirty="0">
                <a:solidFill>
                  <a:schemeClr val="accent1">
                    <a:lumMod val="75000"/>
                  </a:schemeClr>
                </a:solidFill>
              </a:rPr>
              <a:t>cartão de débito eletrônico da conta aberta exclusivamente para recebimento dos recursos financeiros da Fapes, diretamente ao credor; </a:t>
            </a:r>
          </a:p>
          <a:p>
            <a:pPr marL="342900" indent="-342900">
              <a:lnSpc>
                <a:spcPct val="150000"/>
              </a:lnSpc>
              <a:spcBef>
                <a:spcPts val="0"/>
              </a:spcBef>
              <a:buAutoNum type="alphaLcParenR"/>
              <a:defRPr/>
            </a:pPr>
            <a:r>
              <a:rPr lang="pt-BR" sz="1500" dirty="0">
                <a:solidFill>
                  <a:schemeClr val="accent1">
                    <a:lumMod val="75000"/>
                  </a:schemeClr>
                </a:solidFill>
              </a:rPr>
              <a:t>cartão de crédito pessoal do OUTORGADO/CONTRATADO, exclusivamente para aquisição de passagens, seguro-saúde e despesas internacionais; </a:t>
            </a:r>
          </a:p>
          <a:p>
            <a:pPr marL="342900" indent="-342900">
              <a:lnSpc>
                <a:spcPct val="150000"/>
              </a:lnSpc>
              <a:spcBef>
                <a:spcPts val="0"/>
              </a:spcBef>
              <a:buAutoNum type="alphaLcParenR"/>
              <a:defRPr/>
            </a:pPr>
            <a:r>
              <a:rPr lang="pt-BR" sz="1500" dirty="0">
                <a:solidFill>
                  <a:schemeClr val="accent1">
                    <a:lumMod val="75000"/>
                  </a:schemeClr>
                </a:solidFill>
              </a:rPr>
              <a:t>transferência bancária (DOC ou TED) e/ou ordem bancária; </a:t>
            </a:r>
          </a:p>
          <a:p>
            <a:pPr marL="342900" indent="-342900">
              <a:lnSpc>
                <a:spcPct val="150000"/>
              </a:lnSpc>
              <a:spcBef>
                <a:spcPts val="0"/>
              </a:spcBef>
              <a:buAutoNum type="alphaLcParenR"/>
              <a:defRPr/>
            </a:pPr>
            <a:r>
              <a:rPr lang="pt-BR" sz="1500" dirty="0">
                <a:solidFill>
                  <a:schemeClr val="accent1">
                    <a:lumMod val="75000"/>
                  </a:schemeClr>
                </a:solidFill>
              </a:rPr>
              <a:t>boleto bancário; </a:t>
            </a:r>
          </a:p>
          <a:p>
            <a:pPr marL="342900" indent="-342900">
              <a:lnSpc>
                <a:spcPct val="150000"/>
              </a:lnSpc>
              <a:spcBef>
                <a:spcPts val="0"/>
              </a:spcBef>
              <a:buFont typeface="Arial" panose="020B0604020202020204" pitchFamily="34" charset="0"/>
              <a:buAutoNum type="alphaLcParenR"/>
              <a:defRPr/>
            </a:pPr>
            <a:r>
              <a:rPr lang="pt-BR" sz="1500" dirty="0">
                <a:solidFill>
                  <a:schemeClr val="accent1">
                    <a:lumMod val="75000"/>
                  </a:schemeClr>
                </a:solidFill>
              </a:rPr>
              <a:t>pagamento instantâneo PIX; </a:t>
            </a:r>
          </a:p>
          <a:p>
            <a:pPr marL="0" indent="0">
              <a:lnSpc>
                <a:spcPct val="150000"/>
              </a:lnSpc>
              <a:spcBef>
                <a:spcPts val="0"/>
              </a:spcBef>
              <a:buNone/>
              <a:defRPr/>
            </a:pPr>
            <a:r>
              <a:rPr lang="pt-BR" sz="1500" dirty="0">
                <a:solidFill>
                  <a:schemeClr val="accent1">
                    <a:lumMod val="75000"/>
                  </a:schemeClr>
                </a:solidFill>
              </a:rPr>
              <a:t>e) outra modalidade de débito autorizada pelo Banco Central do Brasil, em que fiquem identificadas sua destinação e credor.</a:t>
            </a:r>
          </a:p>
          <a:p>
            <a:pPr marL="0" indent="-285750">
              <a:lnSpc>
                <a:spcPct val="150000"/>
              </a:lnSpc>
              <a:spcBef>
                <a:spcPts val="0"/>
              </a:spcBef>
              <a:buFont typeface="Wingdings" panose="05000000000000000000" pitchFamily="2" charset="2"/>
              <a:buChar char="ü"/>
              <a:defRPr/>
            </a:pPr>
            <a:r>
              <a:rPr lang="pt-BR" sz="1500" dirty="0">
                <a:solidFill>
                  <a:schemeClr val="accent1">
                    <a:lumMod val="75000"/>
                  </a:schemeClr>
                </a:solidFill>
              </a:rPr>
              <a:t>A FAPES não se responsabilizará nos casos em que o fornecedor não cumpra com a obrigação de entrega dos bens adquiridos e pagos previamente, sendo responsabilidade do OUTORGADO/CONTRATADO a reposição do valor atualizado monetariamente.</a:t>
            </a:r>
          </a:p>
          <a:p>
            <a:pPr marL="0" indent="-285750">
              <a:lnSpc>
                <a:spcPct val="150000"/>
              </a:lnSpc>
              <a:spcBef>
                <a:spcPts val="0"/>
              </a:spcBef>
              <a:buFont typeface="Wingdings" panose="05000000000000000000" pitchFamily="2" charset="2"/>
              <a:buChar char="ü"/>
              <a:defRPr/>
            </a:pPr>
            <a:r>
              <a:rPr lang="pt-BR" sz="1500" dirty="0">
                <a:solidFill>
                  <a:schemeClr val="accent1">
                    <a:lumMod val="75000"/>
                  </a:schemeClr>
                </a:solidFill>
              </a:rPr>
              <a:t>É vedado executar pagamento de despesa em data anterior ou posterior à vigência do TO/CONTRATO.</a:t>
            </a:r>
          </a:p>
          <a:p>
            <a:pPr marL="0" indent="-285750" algn="just">
              <a:lnSpc>
                <a:spcPct val="150000"/>
              </a:lnSpc>
              <a:spcBef>
                <a:spcPts val="0"/>
              </a:spcBef>
              <a:buFont typeface="Wingdings" panose="05000000000000000000" pitchFamily="2" charset="2"/>
              <a:buChar char="ü"/>
              <a:defRPr/>
            </a:pPr>
            <a:r>
              <a:rPr lang="pt-BR" sz="1500" dirty="0">
                <a:solidFill>
                  <a:schemeClr val="accent1">
                    <a:lumMod val="75000"/>
                  </a:schemeClr>
                </a:solidFill>
              </a:rPr>
              <a:t>É vedada a contratação de serviços de terceiros pessoa física ou jurídica e de bolsas, a pessoas com parentesco até o terceiro grau com o OUTORGADO/CONTRATADO.</a:t>
            </a:r>
          </a:p>
          <a:p>
            <a:pPr algn="just">
              <a:defRPr/>
            </a:pPr>
            <a:endParaRPr lang="pt-BR" sz="1500" dirty="0">
              <a:solidFill>
                <a:schemeClr val="accent1">
                  <a:lumMod val="75000"/>
                </a:schemeClr>
              </a:solidFill>
            </a:endParaRPr>
          </a:p>
          <a:p>
            <a:pPr marL="357188" lvl="1" indent="0" eaLnBrk="1" hangingPunct="1">
              <a:spcBef>
                <a:spcPts val="1800"/>
              </a:spcBef>
              <a:spcAft>
                <a:spcPts val="1200"/>
              </a:spcAft>
              <a:buFont typeface="Arial" panose="020B0604020202020204" pitchFamily="34" charset="0"/>
              <a:buNone/>
              <a:tabLst>
                <a:tab pos="893763" algn="l"/>
              </a:tabLst>
              <a:defRPr/>
            </a:pPr>
            <a:endParaRPr lang="pt-BR" sz="1500" dirty="0">
              <a:solidFill>
                <a:schemeClr val="accent1">
                  <a:lumMod val="75000"/>
                </a:schemeClr>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74D85679-5634-4FBE-A13E-88EDDD0DF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ítulo 1">
            <a:extLst>
              <a:ext uri="{FF2B5EF4-FFF2-40B4-BE49-F238E27FC236}">
                <a16:creationId xmlns:a16="http://schemas.microsoft.com/office/drawing/2014/main" id="{25548A80-06C3-4524-BA6E-86D630CD87E4}"/>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Recordando alguns conceitos...	</a:t>
            </a:r>
            <a:endParaRPr lang="pt-BR" sz="1400" b="1" dirty="0">
              <a:solidFill>
                <a:schemeClr val="accent1">
                  <a:lumMod val="75000"/>
                </a:schemeClr>
              </a:solidFill>
            </a:endParaRPr>
          </a:p>
        </p:txBody>
      </p:sp>
      <p:sp>
        <p:nvSpPr>
          <p:cNvPr id="17" name="Espaço Reservado para Conteúdo 1">
            <a:extLst>
              <a:ext uri="{FF2B5EF4-FFF2-40B4-BE49-F238E27FC236}">
                <a16:creationId xmlns:a16="http://schemas.microsoft.com/office/drawing/2014/main" id="{37C8A4CB-2EBA-4B3D-A22E-B70557C909D4}"/>
              </a:ext>
            </a:extLst>
          </p:cNvPr>
          <p:cNvSpPr txBox="1">
            <a:spLocks/>
          </p:cNvSpPr>
          <p:nvPr/>
        </p:nvSpPr>
        <p:spPr>
          <a:xfrm>
            <a:off x="706438" y="1025525"/>
            <a:ext cx="9318095" cy="3762375"/>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7188" lvl="1" indent="0" eaLnBrk="1" hangingPunct="1">
              <a:spcBef>
                <a:spcPts val="200"/>
              </a:spcBef>
              <a:spcAft>
                <a:spcPts val="200"/>
              </a:spcAft>
              <a:buFont typeface="Arial" panose="020B0604020202020204" pitchFamily="34" charset="0"/>
              <a:buNone/>
              <a:tabLst>
                <a:tab pos="893763" algn="l"/>
              </a:tabLst>
              <a:defRPr/>
            </a:pPr>
            <a:r>
              <a:rPr lang="pt-BR" sz="2800" b="1" dirty="0">
                <a:solidFill>
                  <a:schemeClr val="accent1">
                    <a:lumMod val="75000"/>
                  </a:schemeClr>
                </a:solidFill>
              </a:rPr>
              <a:t>Os documentos exigidos para prestação de contas junto a FAPES:</a:t>
            </a:r>
          </a:p>
          <a:p>
            <a:pPr marL="357188" lvl="1" indent="0" eaLnBrk="1" hangingPunct="1">
              <a:spcBef>
                <a:spcPts val="200"/>
              </a:spcBef>
              <a:spcAft>
                <a:spcPts val="200"/>
              </a:spcAft>
              <a:buFont typeface="Arial" panose="020B0604020202020204" pitchFamily="34" charset="0"/>
              <a:buNone/>
              <a:tabLst>
                <a:tab pos="893763" algn="l"/>
              </a:tabLst>
              <a:defRPr/>
            </a:pPr>
            <a:endParaRPr lang="pt-BR" sz="2800" dirty="0">
              <a:solidFill>
                <a:schemeClr val="accent1">
                  <a:lumMod val="75000"/>
                </a:schemeClr>
              </a:solidFill>
            </a:endParaRP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Formulário de Envio da Prestação de Contas, via EDOCS;</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Relação de Pagamento, enviada via SIGFAPES;</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Relação de bens (quando houver), enviada via SIGFAPES;</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Conciliação Bancária, enviada via SIGFAPES;</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Comprovantes fiscais (Nota Fiscal, Fatura, Recibo, Recibo de Diária e Colaborador eventual emitidos pelo SIGFAPES); </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Relatório Técnico (de acordo com o Edital).</a:t>
            </a:r>
          </a:p>
          <a:p>
            <a:pPr marL="893763" lvl="1" indent="-536575" eaLnBrk="1" hangingPunct="1">
              <a:spcBef>
                <a:spcPts val="200"/>
              </a:spcBef>
              <a:spcAft>
                <a:spcPts val="200"/>
              </a:spcAft>
              <a:buFont typeface="Wingdings" panose="05000000000000000000" pitchFamily="2" charset="2"/>
              <a:buChar char="§"/>
              <a:tabLst>
                <a:tab pos="893763" algn="l"/>
              </a:tabLst>
              <a:defRPr/>
            </a:pPr>
            <a:endParaRPr lang="pt-BR" sz="2600" dirty="0">
              <a:solidFill>
                <a:schemeClr val="accent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dissolve">
                                      <p:cBhvr>
                                        <p:cTn id="7" dur="500"/>
                                        <p:tgtEl>
                                          <p:spTgt spid="17">
                                            <p:txEl>
                                              <p:pRg st="0" end="0"/>
                                            </p:txEl>
                                          </p:spTgt>
                                        </p:tgtEl>
                                      </p:cBhvr>
                                    </p:animEffect>
                                  </p:childTnLst>
                                  <p:subTnLst>
                                    <p:animClr clrSpc="rgb" dir="cw">
                                      <p:cBhvr override="childStyle">
                                        <p:cTn dur="1" fill="hold" display="0" masterRel="nextClick" afterEffect="1"/>
                                        <p:tgtEl>
                                          <p:spTgt spid="17">
                                            <p:txEl>
                                              <p:pRg st="0" end="0"/>
                                            </p:txEl>
                                          </p:spTgt>
                                        </p:tgtEl>
                                        <p:attrNameLst>
                                          <p:attrName>ppt_c</p:attrName>
                                        </p:attrNameLst>
                                      </p:cBhvr>
                                      <p:to>
                                        <a:schemeClr val="accent1"/>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dissolve">
                                      <p:cBhvr>
                                        <p:cTn id="12" dur="500"/>
                                        <p:tgtEl>
                                          <p:spTgt spid="17">
                                            <p:txEl>
                                              <p:pRg st="2" end="2"/>
                                            </p:txEl>
                                          </p:spTgt>
                                        </p:tgtEl>
                                      </p:cBhvr>
                                    </p:animEffect>
                                  </p:childTnLst>
                                  <p:subTnLst>
                                    <p:animClr clrSpc="rgb" dir="cw">
                                      <p:cBhvr override="childStyle">
                                        <p:cTn dur="1" fill="hold" display="0" masterRel="nextClick" afterEffect="1"/>
                                        <p:tgtEl>
                                          <p:spTgt spid="17">
                                            <p:txEl>
                                              <p:pRg st="2" end="2"/>
                                            </p:txEl>
                                          </p:spTgt>
                                        </p:tgtEl>
                                        <p:attrNameLst>
                                          <p:attrName>ppt_c</p:attrName>
                                        </p:attrNameLst>
                                      </p:cBhvr>
                                      <p:to>
                                        <a:schemeClr val="accent1"/>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7">
                                            <p:txEl>
                                              <p:pRg st="3" end="3"/>
                                            </p:txEl>
                                          </p:spTgt>
                                        </p:tgtEl>
                                        <p:attrNameLst>
                                          <p:attrName>style.visibility</p:attrName>
                                        </p:attrNameLst>
                                      </p:cBhvr>
                                      <p:to>
                                        <p:strVal val="visible"/>
                                      </p:to>
                                    </p:set>
                                    <p:animEffect transition="in" filter="dissolve">
                                      <p:cBhvr>
                                        <p:cTn id="17" dur="500"/>
                                        <p:tgtEl>
                                          <p:spTgt spid="17">
                                            <p:txEl>
                                              <p:pRg st="3" end="3"/>
                                            </p:txEl>
                                          </p:spTgt>
                                        </p:tgtEl>
                                      </p:cBhvr>
                                    </p:animEffect>
                                  </p:childTnLst>
                                  <p:subTnLst>
                                    <p:animClr clrSpc="rgb" dir="cw">
                                      <p:cBhvr override="childStyle">
                                        <p:cTn dur="1" fill="hold" display="0" masterRel="nextClick" afterEffect="1"/>
                                        <p:tgtEl>
                                          <p:spTgt spid="17">
                                            <p:txEl>
                                              <p:pRg st="3" end="3"/>
                                            </p:txEl>
                                          </p:spTgt>
                                        </p:tgtEl>
                                        <p:attrNameLst>
                                          <p:attrName>ppt_c</p:attrName>
                                        </p:attrNameLst>
                                      </p:cBhvr>
                                      <p:to>
                                        <a:schemeClr val="accent1"/>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7">
                                            <p:txEl>
                                              <p:pRg st="4" end="4"/>
                                            </p:txEl>
                                          </p:spTgt>
                                        </p:tgtEl>
                                        <p:attrNameLst>
                                          <p:attrName>style.visibility</p:attrName>
                                        </p:attrNameLst>
                                      </p:cBhvr>
                                      <p:to>
                                        <p:strVal val="visible"/>
                                      </p:to>
                                    </p:set>
                                    <p:animEffect transition="in" filter="dissolve">
                                      <p:cBhvr>
                                        <p:cTn id="22" dur="500"/>
                                        <p:tgtEl>
                                          <p:spTgt spid="17">
                                            <p:txEl>
                                              <p:pRg st="4" end="4"/>
                                            </p:txEl>
                                          </p:spTgt>
                                        </p:tgtEl>
                                      </p:cBhvr>
                                    </p:animEffect>
                                  </p:childTnLst>
                                  <p:subTnLst>
                                    <p:animClr clrSpc="rgb" dir="cw">
                                      <p:cBhvr override="childStyle">
                                        <p:cTn dur="1" fill="hold" display="0" masterRel="nextClick" afterEffect="1"/>
                                        <p:tgtEl>
                                          <p:spTgt spid="17">
                                            <p:txEl>
                                              <p:pRg st="4" end="4"/>
                                            </p:txEl>
                                          </p:spTgt>
                                        </p:tgtEl>
                                        <p:attrNameLst>
                                          <p:attrName>ppt_c</p:attrName>
                                        </p:attrNameLst>
                                      </p:cBhvr>
                                      <p:to>
                                        <a:schemeClr val="accent1"/>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7">
                                            <p:txEl>
                                              <p:pRg st="5" end="5"/>
                                            </p:txEl>
                                          </p:spTgt>
                                        </p:tgtEl>
                                        <p:attrNameLst>
                                          <p:attrName>style.visibility</p:attrName>
                                        </p:attrNameLst>
                                      </p:cBhvr>
                                      <p:to>
                                        <p:strVal val="visible"/>
                                      </p:to>
                                    </p:set>
                                    <p:animEffect transition="in" filter="dissolve">
                                      <p:cBhvr>
                                        <p:cTn id="27" dur="500"/>
                                        <p:tgtEl>
                                          <p:spTgt spid="17">
                                            <p:txEl>
                                              <p:pRg st="5" end="5"/>
                                            </p:txEl>
                                          </p:spTgt>
                                        </p:tgtEl>
                                      </p:cBhvr>
                                    </p:animEffect>
                                  </p:childTnLst>
                                  <p:subTnLst>
                                    <p:animClr clrSpc="rgb" dir="cw">
                                      <p:cBhvr override="childStyle">
                                        <p:cTn dur="1" fill="hold" display="0" masterRel="nextClick" afterEffect="1"/>
                                        <p:tgtEl>
                                          <p:spTgt spid="17">
                                            <p:txEl>
                                              <p:pRg st="5" end="5"/>
                                            </p:txEl>
                                          </p:spTgt>
                                        </p:tgtEl>
                                        <p:attrNameLst>
                                          <p:attrName>ppt_c</p:attrName>
                                        </p:attrNameLst>
                                      </p:cBhvr>
                                      <p:to>
                                        <a:schemeClr val="accent1"/>
                                      </p:to>
                                    </p:animClr>
                                  </p:sub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17">
                                            <p:txEl>
                                              <p:pRg st="6" end="6"/>
                                            </p:txEl>
                                          </p:spTgt>
                                        </p:tgtEl>
                                        <p:attrNameLst>
                                          <p:attrName>style.visibility</p:attrName>
                                        </p:attrNameLst>
                                      </p:cBhvr>
                                      <p:to>
                                        <p:strVal val="visible"/>
                                      </p:to>
                                    </p:set>
                                    <p:animEffect transition="in" filter="dissolve">
                                      <p:cBhvr>
                                        <p:cTn id="32" dur="500"/>
                                        <p:tgtEl>
                                          <p:spTgt spid="17">
                                            <p:txEl>
                                              <p:pRg st="6" end="6"/>
                                            </p:txEl>
                                          </p:spTgt>
                                        </p:tgtEl>
                                      </p:cBhvr>
                                    </p:animEffect>
                                  </p:childTnLst>
                                  <p:subTnLst>
                                    <p:animClr clrSpc="rgb" dir="cw">
                                      <p:cBhvr override="childStyle">
                                        <p:cTn dur="1" fill="hold" display="0" masterRel="nextClick" afterEffect="1"/>
                                        <p:tgtEl>
                                          <p:spTgt spid="17">
                                            <p:txEl>
                                              <p:pRg st="6" end="6"/>
                                            </p:txEl>
                                          </p:spTgt>
                                        </p:tgtEl>
                                        <p:attrNameLst>
                                          <p:attrName>ppt_c</p:attrName>
                                        </p:attrNameLst>
                                      </p:cBhvr>
                                      <p:to>
                                        <a:schemeClr val="accent1"/>
                                      </p:to>
                                    </p:animClr>
                                  </p:sub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7">
                                            <p:txEl>
                                              <p:pRg st="7" end="7"/>
                                            </p:txEl>
                                          </p:spTgt>
                                        </p:tgtEl>
                                        <p:attrNameLst>
                                          <p:attrName>style.visibility</p:attrName>
                                        </p:attrNameLst>
                                      </p:cBhvr>
                                      <p:to>
                                        <p:strVal val="visible"/>
                                      </p:to>
                                    </p:set>
                                    <p:animEffect transition="in" filter="dissolve">
                                      <p:cBhvr>
                                        <p:cTn id="37" dur="500"/>
                                        <p:tgtEl>
                                          <p:spTgt spid="17">
                                            <p:txEl>
                                              <p:pRg st="7" end="7"/>
                                            </p:txEl>
                                          </p:spTgt>
                                        </p:tgtEl>
                                      </p:cBhvr>
                                    </p:animEffect>
                                  </p:childTnLst>
                                  <p:subTnLst>
                                    <p:animClr clrSpc="rgb" dir="cw">
                                      <p:cBhvr override="childStyle">
                                        <p:cTn dur="1" fill="hold" display="0" masterRel="nextClick" afterEffect="1"/>
                                        <p:tgtEl>
                                          <p:spTgt spid="17">
                                            <p:txEl>
                                              <p:pRg st="7" end="7"/>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a:extLst>
              <a:ext uri="{FF2B5EF4-FFF2-40B4-BE49-F238E27FC236}">
                <a16:creationId xmlns:a16="http://schemas.microsoft.com/office/drawing/2014/main" id="{8EFDF7CE-AAD1-4956-88FD-ACFAAF6CC2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2A6559F8-1DFE-42E3-B74B-83B45697A34F}"/>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AC873321-6FFB-4392-8931-58CC640B8EEE}"/>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tx2"/>
                </a:solidFill>
              </a:rPr>
              <a:t>Prestação de Contas Financeira...</a:t>
            </a:r>
            <a:endParaRPr lang="pt-BR" sz="2000" b="1" dirty="0">
              <a:solidFill>
                <a:schemeClr val="tx2"/>
              </a:solidFill>
            </a:endParaRPr>
          </a:p>
        </p:txBody>
      </p:sp>
      <p:pic>
        <p:nvPicPr>
          <p:cNvPr id="33797" name="Imagem 4">
            <a:extLst>
              <a:ext uri="{FF2B5EF4-FFF2-40B4-BE49-F238E27FC236}">
                <a16:creationId xmlns:a16="http://schemas.microsoft.com/office/drawing/2014/main" id="{ED181D3D-02EE-4EB9-82C6-210C4A3C80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813" y="1200150"/>
            <a:ext cx="9612312" cy="540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eta: para a Direita 8">
            <a:extLst>
              <a:ext uri="{FF2B5EF4-FFF2-40B4-BE49-F238E27FC236}">
                <a16:creationId xmlns:a16="http://schemas.microsoft.com/office/drawing/2014/main" id="{E2BEE3B9-3222-429C-8A7C-B944E7D5656C}"/>
              </a:ext>
            </a:extLst>
          </p:cNvPr>
          <p:cNvSpPr/>
          <p:nvPr/>
        </p:nvSpPr>
        <p:spPr>
          <a:xfrm>
            <a:off x="215900" y="1843088"/>
            <a:ext cx="858838" cy="5603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0" name="Seta: para a Esquerda 9">
            <a:extLst>
              <a:ext uri="{FF2B5EF4-FFF2-40B4-BE49-F238E27FC236}">
                <a16:creationId xmlns:a16="http://schemas.microsoft.com/office/drawing/2014/main" id="{978E7DCB-79D7-426B-A768-5F2DB1D990BD}"/>
              </a:ext>
            </a:extLst>
          </p:cNvPr>
          <p:cNvSpPr/>
          <p:nvPr/>
        </p:nvSpPr>
        <p:spPr>
          <a:xfrm>
            <a:off x="6229350" y="2603500"/>
            <a:ext cx="708025" cy="50006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3" name="Seta: para a Esquerda 12">
            <a:extLst>
              <a:ext uri="{FF2B5EF4-FFF2-40B4-BE49-F238E27FC236}">
                <a16:creationId xmlns:a16="http://schemas.microsoft.com/office/drawing/2014/main" id="{20024560-A8A7-45DE-A4EF-1002F78F1C35}"/>
              </a:ext>
            </a:extLst>
          </p:cNvPr>
          <p:cNvSpPr/>
          <p:nvPr/>
        </p:nvSpPr>
        <p:spPr>
          <a:xfrm rot="10800000">
            <a:off x="6583363" y="5946775"/>
            <a:ext cx="708025" cy="50165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m 14">
            <a:extLst>
              <a:ext uri="{FF2B5EF4-FFF2-40B4-BE49-F238E27FC236}">
                <a16:creationId xmlns:a16="http://schemas.microsoft.com/office/drawing/2014/main" id="{549EE741-8DB3-4FB8-B538-7BE8D830BD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tângulo 3">
            <a:hlinkClick r:id="rId3" tooltip="Abrir Portal TCU"/>
            <a:extLst>
              <a:ext uri="{FF2B5EF4-FFF2-40B4-BE49-F238E27FC236}">
                <a16:creationId xmlns:a16="http://schemas.microsoft.com/office/drawing/2014/main" id="{82EF4ECF-7833-477F-9240-59047979BB9B}"/>
              </a:ext>
            </a:extLst>
          </p:cNvPr>
          <p:cNvSpPr/>
          <p:nvPr/>
        </p:nvSpPr>
        <p:spPr>
          <a:xfrm>
            <a:off x="2057400" y="6562725"/>
            <a:ext cx="912813" cy="460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t-BR"/>
          </a:p>
        </p:txBody>
      </p:sp>
      <p:sp>
        <p:nvSpPr>
          <p:cNvPr id="6" name="Título 1">
            <a:extLst>
              <a:ext uri="{FF2B5EF4-FFF2-40B4-BE49-F238E27FC236}">
                <a16:creationId xmlns:a16="http://schemas.microsoft.com/office/drawing/2014/main" id="{8CCB19C8-010C-41DE-A0B4-CEC74DDC2A41}"/>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Prestação de Contas Financeira...</a:t>
            </a:r>
            <a:endParaRPr lang="pt-BR" sz="2000" b="1" dirty="0">
              <a:solidFill>
                <a:schemeClr val="accent1">
                  <a:lumMod val="75000"/>
                </a:schemeClr>
              </a:solidFill>
            </a:endParaRPr>
          </a:p>
        </p:txBody>
      </p:sp>
      <p:pic>
        <p:nvPicPr>
          <p:cNvPr id="34820" name="Imagem 2">
            <a:extLst>
              <a:ext uri="{FF2B5EF4-FFF2-40B4-BE49-F238E27FC236}">
                <a16:creationId xmlns:a16="http://schemas.microsoft.com/office/drawing/2014/main" id="{019D5915-2B2C-4512-A1FB-6FD713047F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88" y="957263"/>
            <a:ext cx="12961937" cy="5233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eta: para a Esquerda 10">
            <a:extLst>
              <a:ext uri="{FF2B5EF4-FFF2-40B4-BE49-F238E27FC236}">
                <a16:creationId xmlns:a16="http://schemas.microsoft.com/office/drawing/2014/main" id="{F29F7606-49AC-49F5-B899-79C47A4FFD79}"/>
              </a:ext>
            </a:extLst>
          </p:cNvPr>
          <p:cNvSpPr/>
          <p:nvPr/>
        </p:nvSpPr>
        <p:spPr>
          <a:xfrm>
            <a:off x="5413375" y="2927350"/>
            <a:ext cx="3303588" cy="552450"/>
          </a:xfrm>
          <a:prstGeom prst="lef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dirty="0"/>
              <a:t>Automático</a:t>
            </a:r>
          </a:p>
        </p:txBody>
      </p:sp>
      <p:sp>
        <p:nvSpPr>
          <p:cNvPr id="12" name="Seta: para a Esquerda 11">
            <a:extLst>
              <a:ext uri="{FF2B5EF4-FFF2-40B4-BE49-F238E27FC236}">
                <a16:creationId xmlns:a16="http://schemas.microsoft.com/office/drawing/2014/main" id="{C1AA2C35-4EC9-4D6E-9F48-5BB2E39B60FD}"/>
              </a:ext>
            </a:extLst>
          </p:cNvPr>
          <p:cNvSpPr/>
          <p:nvPr/>
        </p:nvSpPr>
        <p:spPr>
          <a:xfrm>
            <a:off x="5013325" y="3575050"/>
            <a:ext cx="3302000" cy="552450"/>
          </a:xfrm>
          <a:prstGeom prst="lef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dirty="0"/>
              <a:t>Automático</a:t>
            </a:r>
          </a:p>
        </p:txBody>
      </p:sp>
      <p:sp>
        <p:nvSpPr>
          <p:cNvPr id="9" name="Seta: para a Direita 8">
            <a:extLst>
              <a:ext uri="{FF2B5EF4-FFF2-40B4-BE49-F238E27FC236}">
                <a16:creationId xmlns:a16="http://schemas.microsoft.com/office/drawing/2014/main" id="{363366AF-A435-45A7-8421-EDB39A26D575}"/>
              </a:ext>
            </a:extLst>
          </p:cNvPr>
          <p:cNvSpPr/>
          <p:nvPr/>
        </p:nvSpPr>
        <p:spPr>
          <a:xfrm>
            <a:off x="65088" y="3268663"/>
            <a:ext cx="1276350" cy="5524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dirty="0"/>
              <a:t>Manual </a:t>
            </a:r>
          </a:p>
        </p:txBody>
      </p:sp>
      <p:sp>
        <p:nvSpPr>
          <p:cNvPr id="14" name="Seta: para a Direita 13">
            <a:extLst>
              <a:ext uri="{FF2B5EF4-FFF2-40B4-BE49-F238E27FC236}">
                <a16:creationId xmlns:a16="http://schemas.microsoft.com/office/drawing/2014/main" id="{DF14768F-D5BE-4596-A888-48FEE4913E7F}"/>
              </a:ext>
            </a:extLst>
          </p:cNvPr>
          <p:cNvSpPr/>
          <p:nvPr/>
        </p:nvSpPr>
        <p:spPr>
          <a:xfrm>
            <a:off x="88900" y="3990975"/>
            <a:ext cx="1276350" cy="554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dirty="0"/>
              <a:t>Manual </a:t>
            </a:r>
          </a:p>
        </p:txBody>
      </p:sp>
      <p:sp>
        <p:nvSpPr>
          <p:cNvPr id="10" name="Retângulo 9">
            <a:extLst>
              <a:ext uri="{FF2B5EF4-FFF2-40B4-BE49-F238E27FC236}">
                <a16:creationId xmlns:a16="http://schemas.microsoft.com/office/drawing/2014/main" id="{6AF4B337-A92B-4176-B1A8-0AC249B6EF6B}"/>
              </a:ext>
            </a:extLst>
          </p:cNvPr>
          <p:cNvSpPr/>
          <p:nvPr/>
        </p:nvSpPr>
        <p:spPr>
          <a:xfrm>
            <a:off x="1395413" y="4714875"/>
            <a:ext cx="6538912" cy="344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6" name="Seta: para a Esquerda 15">
            <a:extLst>
              <a:ext uri="{FF2B5EF4-FFF2-40B4-BE49-F238E27FC236}">
                <a16:creationId xmlns:a16="http://schemas.microsoft.com/office/drawing/2014/main" id="{49AFCBFC-6341-4021-A2FB-5CBD387819D2}"/>
              </a:ext>
            </a:extLst>
          </p:cNvPr>
          <p:cNvSpPr/>
          <p:nvPr/>
        </p:nvSpPr>
        <p:spPr>
          <a:xfrm>
            <a:off x="5586413" y="4984750"/>
            <a:ext cx="3302000" cy="554038"/>
          </a:xfrm>
          <a:prstGeom prst="leftArrow">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t-BR" dirty="0"/>
              <a:t>Semi - Automático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9" grpId="0" animBg="1"/>
      <p:bldP spid="14" grpId="0" animBg="1"/>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a:extLst>
              <a:ext uri="{FF2B5EF4-FFF2-40B4-BE49-F238E27FC236}">
                <a16:creationId xmlns:a16="http://schemas.microsoft.com/office/drawing/2014/main" id="{499BE4AF-14D6-4136-85EB-202DF87C50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ítulo 1">
            <a:extLst>
              <a:ext uri="{FF2B5EF4-FFF2-40B4-BE49-F238E27FC236}">
                <a16:creationId xmlns:a16="http://schemas.microsoft.com/office/drawing/2014/main" id="{F82C5473-11F9-4E8D-ABE3-2F8321184F73}"/>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Prestação de Contas Financeira...	</a:t>
            </a:r>
            <a:endParaRPr lang="pt-BR" sz="1800" b="1" dirty="0">
              <a:solidFill>
                <a:schemeClr val="accent1">
                  <a:lumMod val="75000"/>
                </a:schemeClr>
              </a:solidFill>
            </a:endParaRPr>
          </a:p>
        </p:txBody>
      </p:sp>
      <p:sp>
        <p:nvSpPr>
          <p:cNvPr id="15" name="Retângulo 14">
            <a:extLst>
              <a:ext uri="{FF2B5EF4-FFF2-40B4-BE49-F238E27FC236}">
                <a16:creationId xmlns:a16="http://schemas.microsoft.com/office/drawing/2014/main" id="{E7D4642C-4AB8-4E78-80ED-3255B0C627D0}"/>
              </a:ext>
            </a:extLst>
          </p:cNvPr>
          <p:cNvSpPr/>
          <p:nvPr/>
        </p:nvSpPr>
        <p:spPr>
          <a:xfrm>
            <a:off x="1512888" y="5911850"/>
            <a:ext cx="3568700" cy="946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pic>
        <p:nvPicPr>
          <p:cNvPr id="35846" name="Imagem 1">
            <a:extLst>
              <a:ext uri="{FF2B5EF4-FFF2-40B4-BE49-F238E27FC236}">
                <a16:creationId xmlns:a16="http://schemas.microsoft.com/office/drawing/2014/main" id="{EE5680C0-D137-4D42-858B-EA43D77D8E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7775" y="984250"/>
            <a:ext cx="9075738" cy="568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eta: para a Direita 2">
            <a:extLst>
              <a:ext uri="{FF2B5EF4-FFF2-40B4-BE49-F238E27FC236}">
                <a16:creationId xmlns:a16="http://schemas.microsoft.com/office/drawing/2014/main" id="{CEAE90AB-1BD7-42E9-9164-FD2799E61865}"/>
              </a:ext>
            </a:extLst>
          </p:cNvPr>
          <p:cNvSpPr/>
          <p:nvPr/>
        </p:nvSpPr>
        <p:spPr>
          <a:xfrm>
            <a:off x="6386513" y="6188075"/>
            <a:ext cx="1562100" cy="669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 name="Seta: para a Esquerda 3">
            <a:extLst>
              <a:ext uri="{FF2B5EF4-FFF2-40B4-BE49-F238E27FC236}">
                <a16:creationId xmlns:a16="http://schemas.microsoft.com/office/drawing/2014/main" id="{654BB354-9BB9-4A8B-AC1D-D65AC4336C47}"/>
              </a:ext>
            </a:extLst>
          </p:cNvPr>
          <p:cNvSpPr/>
          <p:nvPr/>
        </p:nvSpPr>
        <p:spPr>
          <a:xfrm>
            <a:off x="3465513" y="2719388"/>
            <a:ext cx="1268412" cy="4873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pic>
        <p:nvPicPr>
          <p:cNvPr id="5" name="Imagem 4">
            <a:extLst>
              <a:ext uri="{FF2B5EF4-FFF2-40B4-BE49-F238E27FC236}">
                <a16:creationId xmlns:a16="http://schemas.microsoft.com/office/drawing/2014/main" id="{8161B3C5-8DD9-4A46-BD65-40BD15360B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363" y="4460875"/>
            <a:ext cx="6057900"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a:extLst>
              <a:ext uri="{FF2B5EF4-FFF2-40B4-BE49-F238E27FC236}">
                <a16:creationId xmlns:a16="http://schemas.microsoft.com/office/drawing/2014/main" id="{E04CC410-2E6D-4673-B972-87E781C54B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ítulo 1">
            <a:extLst>
              <a:ext uri="{FF2B5EF4-FFF2-40B4-BE49-F238E27FC236}">
                <a16:creationId xmlns:a16="http://schemas.microsoft.com/office/drawing/2014/main" id="{7EE1B04F-1290-4E93-BE9F-77C37C7C4530}"/>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Prestação de Contas Financeira...</a:t>
            </a:r>
            <a:endParaRPr lang="pt-BR" sz="1800" b="1" dirty="0">
              <a:solidFill>
                <a:schemeClr val="accent1">
                  <a:lumMod val="75000"/>
                </a:schemeClr>
              </a:solidFill>
            </a:endParaRPr>
          </a:p>
        </p:txBody>
      </p:sp>
      <p:sp>
        <p:nvSpPr>
          <p:cNvPr id="15" name="Retângulo 14">
            <a:extLst>
              <a:ext uri="{FF2B5EF4-FFF2-40B4-BE49-F238E27FC236}">
                <a16:creationId xmlns:a16="http://schemas.microsoft.com/office/drawing/2014/main" id="{D57C9E35-E4DC-4A52-8D28-9CB83C909C4B}"/>
              </a:ext>
            </a:extLst>
          </p:cNvPr>
          <p:cNvSpPr/>
          <p:nvPr/>
        </p:nvSpPr>
        <p:spPr>
          <a:xfrm>
            <a:off x="1512888" y="5911850"/>
            <a:ext cx="3568700" cy="946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pic>
        <p:nvPicPr>
          <p:cNvPr id="36870" name="Imagem 1">
            <a:extLst>
              <a:ext uri="{FF2B5EF4-FFF2-40B4-BE49-F238E27FC236}">
                <a16:creationId xmlns:a16="http://schemas.microsoft.com/office/drawing/2014/main" id="{3EC37ACB-0EA1-45FB-B957-AD4C71B68A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8" y="996950"/>
            <a:ext cx="11896725"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eta: para a Direita 2">
            <a:extLst>
              <a:ext uri="{FF2B5EF4-FFF2-40B4-BE49-F238E27FC236}">
                <a16:creationId xmlns:a16="http://schemas.microsoft.com/office/drawing/2014/main" id="{B1109DCE-7080-4414-BC55-652D57EEB6CB}"/>
              </a:ext>
            </a:extLst>
          </p:cNvPr>
          <p:cNvSpPr/>
          <p:nvPr/>
        </p:nvSpPr>
        <p:spPr>
          <a:xfrm>
            <a:off x="1341438" y="2773363"/>
            <a:ext cx="1047750" cy="35401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 name="Seta: para a Esquerda 3">
            <a:extLst>
              <a:ext uri="{FF2B5EF4-FFF2-40B4-BE49-F238E27FC236}">
                <a16:creationId xmlns:a16="http://schemas.microsoft.com/office/drawing/2014/main" id="{B6E17A00-9E3B-4F1A-9E06-FAEA9B8772A7}"/>
              </a:ext>
            </a:extLst>
          </p:cNvPr>
          <p:cNvSpPr/>
          <p:nvPr/>
        </p:nvSpPr>
        <p:spPr>
          <a:xfrm>
            <a:off x="8278813" y="3038475"/>
            <a:ext cx="1411287" cy="588963"/>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5" name="CaixaDeTexto 4">
            <a:extLst>
              <a:ext uri="{FF2B5EF4-FFF2-40B4-BE49-F238E27FC236}">
                <a16:creationId xmlns:a16="http://schemas.microsoft.com/office/drawing/2014/main" id="{4100260D-E1DF-4A70-999A-5B3C5433BF64}"/>
              </a:ext>
            </a:extLst>
          </p:cNvPr>
          <p:cNvSpPr txBox="1"/>
          <p:nvPr/>
        </p:nvSpPr>
        <p:spPr>
          <a:xfrm>
            <a:off x="2295525" y="4092575"/>
            <a:ext cx="7600950" cy="2062103"/>
          </a:xfrm>
          <a:prstGeom prst="rect">
            <a:avLst/>
          </a:prstGeom>
          <a:noFill/>
        </p:spPr>
        <p:txBody>
          <a:bodyPr>
            <a:spAutoFit/>
          </a:bodyPr>
          <a:lstStyle/>
          <a:p>
            <a:pPr>
              <a:defRPr/>
            </a:pPr>
            <a:r>
              <a:rPr lang="pt-BR" sz="3200" dirty="0">
                <a:solidFill>
                  <a:schemeClr val="accent1">
                    <a:lumMod val="75000"/>
                  </a:schemeClr>
                </a:solidFill>
                <a:latin typeface="+mn-lt"/>
              </a:rPr>
              <a:t>Anexo I - Relações de Pagamento </a:t>
            </a:r>
          </a:p>
          <a:p>
            <a:pPr>
              <a:defRPr/>
            </a:pPr>
            <a:r>
              <a:rPr lang="pt-BR" sz="3200" dirty="0">
                <a:solidFill>
                  <a:schemeClr val="accent1">
                    <a:lumMod val="75000"/>
                  </a:schemeClr>
                </a:solidFill>
                <a:latin typeface="+mn-lt"/>
              </a:rPr>
              <a:t>Anexo III – Relação de Bens (caso haja equipamentos)</a:t>
            </a:r>
          </a:p>
          <a:p>
            <a:pPr>
              <a:defRPr/>
            </a:pPr>
            <a:r>
              <a:rPr lang="pt-BR" sz="3200" dirty="0">
                <a:solidFill>
                  <a:schemeClr val="accent1">
                    <a:lumMod val="75000"/>
                  </a:schemeClr>
                </a:solidFill>
                <a:latin typeface="+mn-lt"/>
              </a:rPr>
              <a:t>Anexo VIII – Conciliação Bancária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a:extLst>
              <a:ext uri="{FF2B5EF4-FFF2-40B4-BE49-F238E27FC236}">
                <a16:creationId xmlns:a16="http://schemas.microsoft.com/office/drawing/2014/main" id="{6D0A490D-80B0-41B1-984B-FC096B7F96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ítulo 1">
            <a:extLst>
              <a:ext uri="{FF2B5EF4-FFF2-40B4-BE49-F238E27FC236}">
                <a16:creationId xmlns:a16="http://schemas.microsoft.com/office/drawing/2014/main" id="{20C549E5-DEA6-4799-B378-6C31649F9F5B}"/>
              </a:ext>
            </a:extLst>
          </p:cNvPr>
          <p:cNvSpPr>
            <a:spLocks noGrp="1"/>
          </p:cNvSpPr>
          <p:nvPr>
            <p:ph type="title"/>
          </p:nvPr>
        </p:nvSpPr>
        <p:spPr>
          <a:xfrm>
            <a:off x="517525" y="128588"/>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Prestação de Contas Técnica...</a:t>
            </a:r>
            <a:endParaRPr lang="pt-BR" sz="1800" b="1" dirty="0">
              <a:solidFill>
                <a:schemeClr val="accent1">
                  <a:lumMod val="75000"/>
                </a:schemeClr>
              </a:solidFill>
            </a:endParaRPr>
          </a:p>
        </p:txBody>
      </p:sp>
      <p:pic>
        <p:nvPicPr>
          <p:cNvPr id="37894" name="Imagem 5">
            <a:extLst>
              <a:ext uri="{FF2B5EF4-FFF2-40B4-BE49-F238E27FC236}">
                <a16:creationId xmlns:a16="http://schemas.microsoft.com/office/drawing/2014/main" id="{F9E66597-9182-4C25-8ABF-B88AD764D6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525" y="608013"/>
            <a:ext cx="9674225" cy="601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eta: para a Direita 8">
            <a:extLst>
              <a:ext uri="{FF2B5EF4-FFF2-40B4-BE49-F238E27FC236}">
                <a16:creationId xmlns:a16="http://schemas.microsoft.com/office/drawing/2014/main" id="{EC9998CE-3E82-4D52-BE9C-971AC8C5F3E3}"/>
              </a:ext>
            </a:extLst>
          </p:cNvPr>
          <p:cNvSpPr/>
          <p:nvPr/>
        </p:nvSpPr>
        <p:spPr>
          <a:xfrm>
            <a:off x="6623050" y="6053138"/>
            <a:ext cx="795338" cy="5064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0" name="Seta: para a Esquerda 9">
            <a:extLst>
              <a:ext uri="{FF2B5EF4-FFF2-40B4-BE49-F238E27FC236}">
                <a16:creationId xmlns:a16="http://schemas.microsoft.com/office/drawing/2014/main" id="{33287741-6E5A-430A-8DB1-B793E48C37A3}"/>
              </a:ext>
            </a:extLst>
          </p:cNvPr>
          <p:cNvSpPr/>
          <p:nvPr/>
        </p:nvSpPr>
        <p:spPr>
          <a:xfrm>
            <a:off x="4071938" y="1123950"/>
            <a:ext cx="1092200" cy="61912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1" name="Seta: para a Direita 10">
            <a:extLst>
              <a:ext uri="{FF2B5EF4-FFF2-40B4-BE49-F238E27FC236}">
                <a16:creationId xmlns:a16="http://schemas.microsoft.com/office/drawing/2014/main" id="{AC7F144E-AE94-4043-AABF-FFE5A3F09EA9}"/>
              </a:ext>
            </a:extLst>
          </p:cNvPr>
          <p:cNvSpPr/>
          <p:nvPr/>
        </p:nvSpPr>
        <p:spPr>
          <a:xfrm>
            <a:off x="5164138" y="2405063"/>
            <a:ext cx="574675" cy="4286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3A5AB5C7-3D61-499E-9849-696D26791C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ítulo 1">
            <a:extLst>
              <a:ext uri="{FF2B5EF4-FFF2-40B4-BE49-F238E27FC236}">
                <a16:creationId xmlns:a16="http://schemas.microsoft.com/office/drawing/2014/main" id="{39A5B8AE-87B8-4BD3-89D8-C44F69C7D2A5}"/>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Recordando alguns conceitos...	</a:t>
            </a:r>
            <a:endParaRPr lang="pt-BR" sz="1800" b="1" dirty="0">
              <a:solidFill>
                <a:schemeClr val="accent1">
                  <a:lumMod val="75000"/>
                </a:schemeClr>
              </a:solidFill>
            </a:endParaRPr>
          </a:p>
        </p:txBody>
      </p:sp>
      <p:sp>
        <p:nvSpPr>
          <p:cNvPr id="17" name="Espaço Reservado para Conteúdo 1">
            <a:extLst>
              <a:ext uri="{FF2B5EF4-FFF2-40B4-BE49-F238E27FC236}">
                <a16:creationId xmlns:a16="http://schemas.microsoft.com/office/drawing/2014/main" id="{AA0645E9-3377-44FB-8C12-129AB1B32EB9}"/>
              </a:ext>
            </a:extLst>
          </p:cNvPr>
          <p:cNvSpPr txBox="1">
            <a:spLocks/>
          </p:cNvSpPr>
          <p:nvPr/>
        </p:nvSpPr>
        <p:spPr>
          <a:xfrm>
            <a:off x="220134" y="1370013"/>
            <a:ext cx="9668934" cy="3151187"/>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7188" lvl="1" indent="0" eaLnBrk="1" hangingPunct="1">
              <a:spcBef>
                <a:spcPts val="200"/>
              </a:spcBef>
              <a:spcAft>
                <a:spcPts val="200"/>
              </a:spcAft>
              <a:buFont typeface="Arial" panose="020B0604020202020204" pitchFamily="34" charset="0"/>
              <a:buNone/>
              <a:tabLst>
                <a:tab pos="893763" algn="l"/>
              </a:tabLst>
              <a:defRPr/>
            </a:pPr>
            <a:r>
              <a:rPr lang="pt-BR" b="1" dirty="0">
                <a:solidFill>
                  <a:schemeClr val="accent1">
                    <a:lumMod val="75000"/>
                  </a:schemeClr>
                </a:solidFill>
              </a:rPr>
              <a:t>O que deverá ser inserido no SIGFAPES:</a:t>
            </a:r>
          </a:p>
          <a:p>
            <a:pPr marL="357188" lvl="1" indent="0" eaLnBrk="1" hangingPunct="1">
              <a:spcBef>
                <a:spcPts val="200"/>
              </a:spcBef>
              <a:spcAft>
                <a:spcPts val="200"/>
              </a:spcAft>
              <a:buFont typeface="Arial" panose="020B0604020202020204" pitchFamily="34" charset="0"/>
              <a:buNone/>
              <a:tabLst>
                <a:tab pos="893763" algn="l"/>
              </a:tabLst>
              <a:defRPr/>
            </a:pPr>
            <a:endParaRPr lang="pt-BR" dirty="0">
              <a:solidFill>
                <a:schemeClr val="accent1">
                  <a:lumMod val="75000"/>
                </a:schemeClr>
              </a:solidFill>
            </a:endParaRP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dirty="0">
                <a:solidFill>
                  <a:schemeClr val="accent1">
                    <a:lumMod val="75000"/>
                  </a:schemeClr>
                </a:solidFill>
              </a:rPr>
              <a:t>Extratos simples conta corrente </a:t>
            </a:r>
            <a:r>
              <a:rPr lang="pt-BR" b="1" dirty="0">
                <a:solidFill>
                  <a:schemeClr val="accent1">
                    <a:lumMod val="75000"/>
                  </a:schemeClr>
                </a:solidFill>
              </a:rPr>
              <a:t>(8.1 Documentos)</a:t>
            </a:r>
            <a:r>
              <a:rPr lang="pt-BR" dirty="0">
                <a:solidFill>
                  <a:schemeClr val="accent1">
                    <a:lumMod val="75000"/>
                  </a:schemeClr>
                </a:solidFill>
              </a:rPr>
              <a:t>;</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dirty="0">
                <a:solidFill>
                  <a:schemeClr val="accent1">
                    <a:lumMod val="75000"/>
                  </a:schemeClr>
                </a:solidFill>
              </a:rPr>
              <a:t>Extratos zerados e comprovante de transferência deverão ser inserido ao final do projeto </a:t>
            </a:r>
            <a:r>
              <a:rPr lang="pt-BR" b="1" dirty="0">
                <a:solidFill>
                  <a:schemeClr val="accent1">
                    <a:lumMod val="75000"/>
                  </a:schemeClr>
                </a:solidFill>
              </a:rPr>
              <a:t>(8.1 Documentos);</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dirty="0">
                <a:solidFill>
                  <a:schemeClr val="accent1">
                    <a:lumMod val="75000"/>
                  </a:schemeClr>
                </a:solidFill>
              </a:rPr>
              <a:t>As notas fiscais e os orçamentos deverão ser inseridos em conjunto </a:t>
            </a:r>
          </a:p>
          <a:p>
            <a:pPr marL="357188" lvl="1" indent="0" eaLnBrk="1" hangingPunct="1">
              <a:spcBef>
                <a:spcPts val="200"/>
              </a:spcBef>
              <a:spcAft>
                <a:spcPts val="200"/>
              </a:spcAft>
              <a:buNone/>
              <a:tabLst>
                <a:tab pos="893763" algn="l"/>
              </a:tabLst>
              <a:defRPr/>
            </a:pPr>
            <a:r>
              <a:rPr lang="pt-BR" dirty="0">
                <a:solidFill>
                  <a:schemeClr val="accent1">
                    <a:lumMod val="75000"/>
                  </a:schemeClr>
                </a:solidFill>
              </a:rPr>
              <a:t>no item </a:t>
            </a:r>
            <a:r>
              <a:rPr lang="pt-BR" b="1" dirty="0">
                <a:solidFill>
                  <a:schemeClr val="accent1">
                    <a:lumMod val="75000"/>
                  </a:schemeClr>
                </a:solidFill>
              </a:rPr>
              <a:t>(6.1. Novo Formulário &gt; Lançamento de Nota)</a:t>
            </a:r>
            <a:r>
              <a:rPr lang="pt-BR" dirty="0">
                <a:solidFill>
                  <a:schemeClr val="accent1">
                    <a:lumMod val="75000"/>
                  </a:schemeClr>
                </a:solidFill>
              </a:rPr>
              <a:t>;</a:t>
            </a:r>
          </a:p>
          <a:p>
            <a:pPr marL="357188" lvl="1" indent="0" eaLnBrk="1" hangingPunct="1">
              <a:spcBef>
                <a:spcPts val="200"/>
              </a:spcBef>
              <a:spcAft>
                <a:spcPts val="200"/>
              </a:spcAft>
              <a:buNone/>
              <a:tabLst>
                <a:tab pos="893763" algn="l"/>
              </a:tabLst>
              <a:defRPr/>
            </a:pPr>
            <a:endParaRPr lang="pt-BR" dirty="0">
              <a:solidFill>
                <a:schemeClr val="accent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dissolve">
                                      <p:cBhvr>
                                        <p:cTn id="7" dur="500"/>
                                        <p:tgtEl>
                                          <p:spTgt spid="17">
                                            <p:txEl>
                                              <p:pRg st="0" end="0"/>
                                            </p:txEl>
                                          </p:spTgt>
                                        </p:tgtEl>
                                      </p:cBhvr>
                                    </p:animEffect>
                                  </p:childTnLst>
                                  <p:subTnLst>
                                    <p:animClr clrSpc="rgb" dir="cw">
                                      <p:cBhvr override="childStyle">
                                        <p:cTn dur="1" fill="hold" display="0" masterRel="nextClick" afterEffect="1"/>
                                        <p:tgtEl>
                                          <p:spTgt spid="17">
                                            <p:txEl>
                                              <p:pRg st="0" end="0"/>
                                            </p:txEl>
                                          </p:spTgt>
                                        </p:tgtEl>
                                        <p:attrNameLst>
                                          <p:attrName>ppt_c</p:attrName>
                                        </p:attrNameLst>
                                      </p:cBhvr>
                                      <p:to>
                                        <a:schemeClr val="accent1"/>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dissolve">
                                      <p:cBhvr>
                                        <p:cTn id="12" dur="500"/>
                                        <p:tgtEl>
                                          <p:spTgt spid="17">
                                            <p:txEl>
                                              <p:pRg st="2" end="2"/>
                                            </p:txEl>
                                          </p:spTgt>
                                        </p:tgtEl>
                                      </p:cBhvr>
                                    </p:animEffect>
                                  </p:childTnLst>
                                  <p:subTnLst>
                                    <p:animClr clrSpc="rgb" dir="cw">
                                      <p:cBhvr override="childStyle">
                                        <p:cTn dur="1" fill="hold" display="0" masterRel="nextClick" afterEffect="1"/>
                                        <p:tgtEl>
                                          <p:spTgt spid="17">
                                            <p:txEl>
                                              <p:pRg st="2" end="2"/>
                                            </p:txEl>
                                          </p:spTgt>
                                        </p:tgtEl>
                                        <p:attrNameLst>
                                          <p:attrName>ppt_c</p:attrName>
                                        </p:attrNameLst>
                                      </p:cBhvr>
                                      <p:to>
                                        <a:schemeClr val="accent1"/>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7">
                                            <p:txEl>
                                              <p:pRg st="3" end="3"/>
                                            </p:txEl>
                                          </p:spTgt>
                                        </p:tgtEl>
                                        <p:attrNameLst>
                                          <p:attrName>style.visibility</p:attrName>
                                        </p:attrNameLst>
                                      </p:cBhvr>
                                      <p:to>
                                        <p:strVal val="visible"/>
                                      </p:to>
                                    </p:set>
                                    <p:animEffect transition="in" filter="dissolve">
                                      <p:cBhvr>
                                        <p:cTn id="17" dur="500"/>
                                        <p:tgtEl>
                                          <p:spTgt spid="17">
                                            <p:txEl>
                                              <p:pRg st="3" end="3"/>
                                            </p:txEl>
                                          </p:spTgt>
                                        </p:tgtEl>
                                      </p:cBhvr>
                                    </p:animEffect>
                                  </p:childTnLst>
                                  <p:subTnLst>
                                    <p:animClr clrSpc="rgb" dir="cw">
                                      <p:cBhvr override="childStyle">
                                        <p:cTn dur="1" fill="hold" display="0" masterRel="nextClick" afterEffect="1"/>
                                        <p:tgtEl>
                                          <p:spTgt spid="17">
                                            <p:txEl>
                                              <p:pRg st="3" end="3"/>
                                            </p:txEl>
                                          </p:spTgt>
                                        </p:tgtEl>
                                        <p:attrNameLst>
                                          <p:attrName>ppt_c</p:attrName>
                                        </p:attrNameLst>
                                      </p:cBhvr>
                                      <p:to>
                                        <a:schemeClr val="accent1"/>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7">
                                            <p:txEl>
                                              <p:pRg st="4" end="4"/>
                                            </p:txEl>
                                          </p:spTgt>
                                        </p:tgtEl>
                                        <p:attrNameLst>
                                          <p:attrName>style.visibility</p:attrName>
                                        </p:attrNameLst>
                                      </p:cBhvr>
                                      <p:to>
                                        <p:strVal val="visible"/>
                                      </p:to>
                                    </p:set>
                                    <p:animEffect transition="in" filter="dissolve">
                                      <p:cBhvr>
                                        <p:cTn id="22" dur="500"/>
                                        <p:tgtEl>
                                          <p:spTgt spid="17">
                                            <p:txEl>
                                              <p:pRg st="4" end="4"/>
                                            </p:txEl>
                                          </p:spTgt>
                                        </p:tgtEl>
                                      </p:cBhvr>
                                    </p:animEffect>
                                  </p:childTnLst>
                                  <p:subTnLst>
                                    <p:animClr clrSpc="rgb" dir="cw">
                                      <p:cBhvr override="childStyle">
                                        <p:cTn dur="1" fill="hold" display="0" masterRel="nextClick" afterEffect="1"/>
                                        <p:tgtEl>
                                          <p:spTgt spid="17">
                                            <p:txEl>
                                              <p:pRg st="4" end="4"/>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7">
                                            <p:txEl>
                                              <p:pRg st="5" end="5"/>
                                            </p:txEl>
                                          </p:spTgt>
                                        </p:tgtEl>
                                        <p:attrNameLst>
                                          <p:attrName>style.visibility</p:attrName>
                                        </p:attrNameLst>
                                      </p:cBhvr>
                                      <p:to>
                                        <p:strVal val="visible"/>
                                      </p:to>
                                    </p:set>
                                    <p:animEffect transition="in" filter="dissolve">
                                      <p:cBhvr>
                                        <p:cTn id="27" dur="500"/>
                                        <p:tgtEl>
                                          <p:spTgt spid="17">
                                            <p:txEl>
                                              <p:pRg st="5" end="5"/>
                                            </p:txEl>
                                          </p:spTgt>
                                        </p:tgtEl>
                                      </p:cBhvr>
                                    </p:animEffect>
                                  </p:childTnLst>
                                  <p:subTnLst>
                                    <p:animClr clrSpc="rgb" dir="cw">
                                      <p:cBhvr override="childStyle">
                                        <p:cTn dur="1" fill="hold" display="0" masterRel="nextClick" afterEffect="1"/>
                                        <p:tgtEl>
                                          <p:spTgt spid="17">
                                            <p:txEl>
                                              <p:pRg st="5" end="5"/>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m 16">
            <a:extLst>
              <a:ext uri="{FF2B5EF4-FFF2-40B4-BE49-F238E27FC236}">
                <a16:creationId xmlns:a16="http://schemas.microsoft.com/office/drawing/2014/main" id="{864F7928-5C51-40F1-8BB7-4F8EE0F88B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ítulo 1">
            <a:extLst>
              <a:ext uri="{FF2B5EF4-FFF2-40B4-BE49-F238E27FC236}">
                <a16:creationId xmlns:a16="http://schemas.microsoft.com/office/drawing/2014/main" id="{83917ADC-F26B-41B9-B407-5CE5619A3B17}"/>
              </a:ext>
            </a:extLst>
          </p:cNvPr>
          <p:cNvSpPr>
            <a:spLocks noGrp="1"/>
          </p:cNvSpPr>
          <p:nvPr>
            <p:ph type="title"/>
          </p:nvPr>
        </p:nvSpPr>
        <p:spPr>
          <a:xfrm>
            <a:off x="400050" y="423509"/>
            <a:ext cx="9810750" cy="480131"/>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a:defRPr/>
            </a:pPr>
            <a:r>
              <a:rPr lang="pt-BR" sz="2800" b="1" dirty="0">
                <a:solidFill>
                  <a:schemeClr val="accent1">
                    <a:lumMod val="75000"/>
                  </a:schemeClr>
                </a:solidFill>
              </a:rPr>
              <a:t>SIGFAPES (8.1. Documentos)	</a:t>
            </a:r>
            <a:endParaRPr lang="pt-BR" sz="1800" b="1" dirty="0">
              <a:solidFill>
                <a:schemeClr val="accent1">
                  <a:lumMod val="75000"/>
                </a:schemeClr>
              </a:solidFill>
            </a:endParaRPr>
          </a:p>
        </p:txBody>
      </p:sp>
      <p:pic>
        <p:nvPicPr>
          <p:cNvPr id="39942" name="Imagem 1">
            <a:extLst>
              <a:ext uri="{FF2B5EF4-FFF2-40B4-BE49-F238E27FC236}">
                <a16:creationId xmlns:a16="http://schemas.microsoft.com/office/drawing/2014/main" id="{34BBD9ED-CB0C-4F7C-9824-A05D275203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588" y="1016618"/>
            <a:ext cx="1091565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eta: para a Direita 2">
            <a:extLst>
              <a:ext uri="{FF2B5EF4-FFF2-40B4-BE49-F238E27FC236}">
                <a16:creationId xmlns:a16="http://schemas.microsoft.com/office/drawing/2014/main" id="{1B5A16FE-FD5F-4315-83A4-2C7D6E0E5F58}"/>
              </a:ext>
            </a:extLst>
          </p:cNvPr>
          <p:cNvSpPr/>
          <p:nvPr/>
        </p:nvSpPr>
        <p:spPr>
          <a:xfrm>
            <a:off x="6224588" y="4629150"/>
            <a:ext cx="2590800" cy="9461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3" name="Espaço Reservado para Conteúdo 1">
            <a:extLst>
              <a:ext uri="{FF2B5EF4-FFF2-40B4-BE49-F238E27FC236}">
                <a16:creationId xmlns:a16="http://schemas.microsoft.com/office/drawing/2014/main" id="{B5E45F90-FED4-4700-8CBF-BF4A6FE283D4}"/>
              </a:ext>
            </a:extLst>
          </p:cNvPr>
          <p:cNvSpPr txBox="1">
            <a:spLocks/>
          </p:cNvSpPr>
          <p:nvPr/>
        </p:nvSpPr>
        <p:spPr>
          <a:xfrm>
            <a:off x="227013" y="1109663"/>
            <a:ext cx="5740400" cy="5324475"/>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7188" lvl="1" indent="0" eaLnBrk="1" hangingPunct="1">
              <a:spcBef>
                <a:spcPts val="200"/>
              </a:spcBef>
              <a:spcAft>
                <a:spcPts val="200"/>
              </a:spcAft>
              <a:buFont typeface="Arial" panose="020B0604020202020204" pitchFamily="34" charset="0"/>
              <a:buNone/>
              <a:tabLst>
                <a:tab pos="893763" algn="l"/>
              </a:tabLst>
              <a:defRPr/>
            </a:pPr>
            <a:r>
              <a:rPr lang="pt-BR" sz="2800" b="1" dirty="0">
                <a:solidFill>
                  <a:schemeClr val="accent1">
                    <a:lumMod val="75000"/>
                  </a:schemeClr>
                </a:solidFill>
              </a:rPr>
              <a:t>SIGFAPES (8.1. Documentos)</a:t>
            </a:r>
          </a:p>
          <a:p>
            <a:pPr marL="893763" lvl="1" indent="-536575" eaLnBrk="1" hangingPunct="1">
              <a:spcBef>
                <a:spcPts val="200"/>
              </a:spcBef>
              <a:spcAft>
                <a:spcPts val="200"/>
              </a:spcAft>
              <a:buFont typeface="Wingdings" panose="05000000000000000000" pitchFamily="2" charset="2"/>
              <a:buChar char="§"/>
              <a:tabLst>
                <a:tab pos="893763" algn="l"/>
              </a:tabLst>
              <a:defRPr/>
            </a:pPr>
            <a:endParaRPr lang="pt-BR" sz="2600" dirty="0">
              <a:solidFill>
                <a:schemeClr val="accent1">
                  <a:lumMod val="75000"/>
                </a:schemeClr>
              </a:solidFill>
            </a:endParaRP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Extratos simples conta corrente;</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600" dirty="0">
                <a:solidFill>
                  <a:schemeClr val="accent1">
                    <a:lumMod val="75000"/>
                  </a:schemeClr>
                </a:solidFill>
              </a:rPr>
              <a:t>Extratos zerados e comprovante de transferência deverão ser inserido ao final do projeto</a:t>
            </a:r>
          </a:p>
          <a:p>
            <a:pPr marL="893763" lvl="1" indent="-536575" eaLnBrk="1" hangingPunct="1">
              <a:spcBef>
                <a:spcPts val="200"/>
              </a:spcBef>
              <a:spcAft>
                <a:spcPts val="200"/>
              </a:spcAft>
              <a:buFont typeface="Wingdings" panose="05000000000000000000" pitchFamily="2" charset="2"/>
              <a:buChar char="§"/>
              <a:tabLst>
                <a:tab pos="893763" algn="l"/>
              </a:tabLst>
              <a:defRPr/>
            </a:pPr>
            <a:endParaRPr lang="pt-BR" sz="2600" dirty="0">
              <a:solidFill>
                <a:schemeClr val="accent1">
                  <a:lumMod val="75000"/>
                </a:schemeClr>
              </a:solidFill>
            </a:endParaRPr>
          </a:p>
          <a:p>
            <a:pPr marL="357188" lvl="1" indent="0" eaLnBrk="1" hangingPunct="1">
              <a:spcBef>
                <a:spcPts val="200"/>
              </a:spcBef>
              <a:spcAft>
                <a:spcPts val="200"/>
              </a:spcAft>
              <a:buFont typeface="Arial" panose="020B0604020202020204" pitchFamily="34" charset="0"/>
              <a:buNone/>
              <a:tabLst>
                <a:tab pos="893763" algn="l"/>
              </a:tabLst>
              <a:defRPr/>
            </a:pPr>
            <a:r>
              <a:rPr lang="pt-BR" sz="2600" b="1" dirty="0">
                <a:solidFill>
                  <a:schemeClr val="accent1">
                    <a:lumMod val="75000"/>
                  </a:schemeClr>
                </a:solidFill>
              </a:rPr>
              <a:t>  Obs.: </a:t>
            </a:r>
            <a:r>
              <a:rPr lang="pt-BR" sz="2600" dirty="0">
                <a:solidFill>
                  <a:schemeClr val="accent1">
                    <a:lumMod val="75000"/>
                  </a:schemeClr>
                </a:solidFill>
              </a:rPr>
              <a:t>Favor juntar os extratos em um     só arquivo PDF.</a:t>
            </a:r>
          </a:p>
          <a:p>
            <a:pPr marL="893763" lvl="1" indent="-536575" eaLnBrk="1" hangingPunct="1">
              <a:spcBef>
                <a:spcPts val="200"/>
              </a:spcBef>
              <a:spcAft>
                <a:spcPts val="200"/>
              </a:spcAft>
              <a:buFont typeface="Wingdings" panose="05000000000000000000" pitchFamily="2" charset="2"/>
              <a:buChar char="§"/>
              <a:tabLst>
                <a:tab pos="893763" algn="l"/>
              </a:tabLst>
              <a:defRPr/>
            </a:pPr>
            <a:endParaRPr lang="pt-BR" sz="2600" dirty="0">
              <a:solidFill>
                <a:schemeClr val="accent1">
                  <a:lumMod val="75000"/>
                </a:schemeClr>
              </a:solidFill>
            </a:endParaRPr>
          </a:p>
          <a:p>
            <a:pPr marL="357188" lvl="1" indent="0" eaLnBrk="1" hangingPunct="1">
              <a:spcBef>
                <a:spcPts val="1800"/>
              </a:spcBef>
              <a:spcAft>
                <a:spcPts val="1200"/>
              </a:spcAft>
              <a:buFont typeface="Arial" panose="020B0604020202020204" pitchFamily="34" charset="0"/>
              <a:buNone/>
              <a:tabLst>
                <a:tab pos="893763" algn="l"/>
              </a:tabLst>
              <a:defRPr/>
            </a:pPr>
            <a:endParaRPr lang="pt-BR" sz="2800" dirty="0">
              <a:solidFill>
                <a:schemeClr val="accent1">
                  <a:lumMod val="75000"/>
                </a:schemeClr>
              </a:solidFill>
            </a:endParaRPr>
          </a:p>
        </p:txBody>
      </p:sp>
      <p:sp>
        <p:nvSpPr>
          <p:cNvPr id="4" name="Retângulo 3">
            <a:extLst>
              <a:ext uri="{FF2B5EF4-FFF2-40B4-BE49-F238E27FC236}">
                <a16:creationId xmlns:a16="http://schemas.microsoft.com/office/drawing/2014/main" id="{8D985292-F612-40E0-AE3C-3754F22624CB}"/>
              </a:ext>
            </a:extLst>
          </p:cNvPr>
          <p:cNvSpPr/>
          <p:nvPr/>
        </p:nvSpPr>
        <p:spPr>
          <a:xfrm>
            <a:off x="8815388" y="4616450"/>
            <a:ext cx="1936750" cy="7651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animEffect transition="in" filter="dissolve">
                                      <p:cBhvr>
                                        <p:cTn id="15" dur="500"/>
                                        <p:tgtEl>
                                          <p:spTgt spid="13">
                                            <p:txEl>
                                              <p:pRg st="0" end="0"/>
                                            </p:txEl>
                                          </p:spTgt>
                                        </p:tgtEl>
                                      </p:cBhvr>
                                    </p:animEffect>
                                  </p:childTnLst>
                                  <p:subTnLst>
                                    <p:animClr clrSpc="rgb" dir="cw">
                                      <p:cBhvr override="childStyle">
                                        <p:cTn dur="1" fill="hold" display="0" masterRel="nextClick" afterEffect="1"/>
                                        <p:tgtEl>
                                          <p:spTgt spid="13">
                                            <p:txEl>
                                              <p:pRg st="0" end="0"/>
                                            </p:txEl>
                                          </p:spTgt>
                                        </p:tgtEl>
                                        <p:attrNameLst>
                                          <p:attrName>ppt_c</p:attrName>
                                        </p:attrNameLst>
                                      </p:cBhvr>
                                      <p:to>
                                        <a:schemeClr val="accent1"/>
                                      </p:to>
                                    </p:animClr>
                                  </p:subTnLst>
                                </p:cTn>
                              </p:par>
                              <p:par>
                                <p:cTn id="16" presetID="1" presetClass="entr" presetSubtype="0" fill="hold" nodeType="withEffect">
                                  <p:stCondLst>
                                    <p:cond delay="0"/>
                                  </p:stCondLst>
                                  <p:childTnLst>
                                    <p:set>
                                      <p:cBhvr>
                                        <p:cTn id="17" dur="1" fill="hold">
                                          <p:stCondLst>
                                            <p:cond delay="0"/>
                                          </p:stCondLst>
                                        </p:cTn>
                                        <p:tgtEl>
                                          <p:spTgt spid="13">
                                            <p:txEl>
                                              <p:pRg st="2" end="2"/>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9" presetClass="entr" presetSubtype="0" fill="hold" nodeType="clickEffect">
                                  <p:stCondLst>
                                    <p:cond delay="0"/>
                                  </p:stCondLst>
                                  <p:childTnLst>
                                    <p:set>
                                      <p:cBhvr>
                                        <p:cTn id="23" dur="1" fill="hold">
                                          <p:stCondLst>
                                            <p:cond delay="0"/>
                                          </p:stCondLst>
                                        </p:cTn>
                                        <p:tgtEl>
                                          <p:spTgt spid="13">
                                            <p:txEl>
                                              <p:pRg st="5" end="5"/>
                                            </p:txEl>
                                          </p:spTgt>
                                        </p:tgtEl>
                                        <p:attrNameLst>
                                          <p:attrName>style.visibility</p:attrName>
                                        </p:attrNameLst>
                                      </p:cBhvr>
                                      <p:to>
                                        <p:strVal val="visible"/>
                                      </p:to>
                                    </p:set>
                                    <p:animEffect transition="in" filter="dissolve">
                                      <p:cBhvr>
                                        <p:cTn id="24" dur="500"/>
                                        <p:tgtEl>
                                          <p:spTgt spid="13">
                                            <p:txEl>
                                              <p:pRg st="5" end="5"/>
                                            </p:txEl>
                                          </p:spTgt>
                                        </p:tgtEl>
                                      </p:cBhvr>
                                    </p:animEffect>
                                  </p:childTnLst>
                                  <p:subTnLst>
                                    <p:animClr clrSpc="rgb" dir="cw">
                                      <p:cBhvr override="childStyle">
                                        <p:cTn dur="1" fill="hold" display="0" masterRel="nextClick" afterEffect="1"/>
                                        <p:tgtEl>
                                          <p:spTgt spid="13">
                                            <p:txEl>
                                              <p:pRg st="5" end="5"/>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m 11">
            <a:extLst>
              <a:ext uri="{FF2B5EF4-FFF2-40B4-BE49-F238E27FC236}">
                <a16:creationId xmlns:a16="http://schemas.microsoft.com/office/drawing/2014/main" id="{D0D8EC20-2A24-4E08-96F7-2D23CC6202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ítulo 1">
            <a:extLst>
              <a:ext uri="{FF2B5EF4-FFF2-40B4-BE49-F238E27FC236}">
                <a16:creationId xmlns:a16="http://schemas.microsoft.com/office/drawing/2014/main" id="{EB249D14-49AC-49F8-9319-9B5767716E3C}"/>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Pendência e Inadimplência ...</a:t>
            </a:r>
            <a:endParaRPr lang="pt-BR" sz="1800" b="1" dirty="0">
              <a:solidFill>
                <a:schemeClr val="accent1">
                  <a:lumMod val="75000"/>
                </a:schemeClr>
              </a:solidFill>
            </a:endParaRPr>
          </a:p>
        </p:txBody>
      </p:sp>
      <p:sp>
        <p:nvSpPr>
          <p:cNvPr id="17" name="Espaço Reservado para Conteúdo 1">
            <a:extLst>
              <a:ext uri="{FF2B5EF4-FFF2-40B4-BE49-F238E27FC236}">
                <a16:creationId xmlns:a16="http://schemas.microsoft.com/office/drawing/2014/main" id="{7E4D5AF0-8EE9-4F2A-83D1-B2F6F7062149}"/>
              </a:ext>
            </a:extLst>
          </p:cNvPr>
          <p:cNvSpPr txBox="1">
            <a:spLocks/>
          </p:cNvSpPr>
          <p:nvPr/>
        </p:nvSpPr>
        <p:spPr>
          <a:xfrm>
            <a:off x="238686" y="2757489"/>
            <a:ext cx="10113962" cy="2983968"/>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7188" lvl="1" indent="0" eaLnBrk="1" hangingPunct="1">
              <a:spcBef>
                <a:spcPts val="200"/>
              </a:spcBef>
              <a:spcAft>
                <a:spcPts val="200"/>
              </a:spcAft>
              <a:buFont typeface="Arial" panose="020B0604020202020204" pitchFamily="34" charset="0"/>
              <a:buNone/>
              <a:tabLst>
                <a:tab pos="893763" algn="l"/>
              </a:tabLst>
              <a:defRPr/>
            </a:pPr>
            <a:r>
              <a:rPr lang="pt-BR" sz="2200" b="1" dirty="0">
                <a:solidFill>
                  <a:schemeClr val="accent1">
                    <a:lumMod val="75000"/>
                  </a:schemeClr>
                </a:solidFill>
              </a:rPr>
              <a:t>INADIMPLÊNCIA:</a:t>
            </a:r>
            <a:endParaRPr lang="pt-BR" sz="2200" dirty="0">
              <a:solidFill>
                <a:schemeClr val="accent1">
                  <a:lumMod val="75000"/>
                </a:schemeClr>
              </a:solidFill>
            </a:endParaRP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200" dirty="0">
                <a:solidFill>
                  <a:schemeClr val="accent1">
                    <a:lumMod val="75000"/>
                  </a:schemeClr>
                </a:solidFill>
              </a:rPr>
              <a:t>Não apresentar a PCTF nos prazos previstos;</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200" dirty="0">
                <a:solidFill>
                  <a:schemeClr val="accent1">
                    <a:lumMod val="75000"/>
                  </a:schemeClr>
                </a:solidFill>
              </a:rPr>
              <a:t>Não sanar as pendências da PCTF no prazo concedido pela FAPES por meio do aviso;</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200" dirty="0">
                <a:solidFill>
                  <a:schemeClr val="accent1">
                    <a:lumMod val="75000"/>
                  </a:schemeClr>
                </a:solidFill>
              </a:rPr>
              <a:t>A PCTF não for aprovada pela FAPES; </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200" dirty="0">
                <a:solidFill>
                  <a:schemeClr val="accent1">
                    <a:lumMod val="75000"/>
                  </a:schemeClr>
                </a:solidFill>
              </a:rPr>
              <a:t>Serão emitidas duas notificações, “Primeira Notificação de Inadimplência”, prazo máximo de até 10 (dez) dias corridos e “Segunda Notificação de Inadimplência”, prazo máximo de até 5 (cinco) dias corridos, para se manifestar e regularizar sua situação junto à FAPES.</a:t>
            </a:r>
          </a:p>
          <a:p>
            <a:pPr marL="893763" lvl="1" indent="-536575" eaLnBrk="1" hangingPunct="1">
              <a:spcBef>
                <a:spcPts val="200"/>
              </a:spcBef>
              <a:spcAft>
                <a:spcPts val="200"/>
              </a:spcAft>
              <a:buFont typeface="Wingdings" panose="05000000000000000000" pitchFamily="2" charset="2"/>
              <a:buChar char="§"/>
              <a:tabLst>
                <a:tab pos="893763" algn="l"/>
              </a:tabLst>
              <a:defRPr/>
            </a:pPr>
            <a:endParaRPr lang="pt-BR" dirty="0">
              <a:solidFill>
                <a:schemeClr val="accent1">
                  <a:lumMod val="75000"/>
                </a:schemeClr>
              </a:solidFill>
            </a:endParaRPr>
          </a:p>
          <a:p>
            <a:pPr marL="893763" lvl="1" indent="-536575" eaLnBrk="1" hangingPunct="1">
              <a:spcBef>
                <a:spcPts val="200"/>
              </a:spcBef>
              <a:spcAft>
                <a:spcPts val="200"/>
              </a:spcAft>
              <a:buFont typeface="Wingdings" panose="05000000000000000000" pitchFamily="2" charset="2"/>
              <a:buChar char="§"/>
              <a:tabLst>
                <a:tab pos="893763" algn="l"/>
              </a:tabLst>
              <a:defRPr/>
            </a:pPr>
            <a:endParaRPr lang="pt-BR" sz="2600" dirty="0">
              <a:solidFill>
                <a:schemeClr val="accent1">
                  <a:lumMod val="75000"/>
                </a:schemeClr>
              </a:solidFill>
            </a:endParaRPr>
          </a:p>
          <a:p>
            <a:pPr marL="357188" lvl="1" indent="0" eaLnBrk="1" hangingPunct="1">
              <a:spcBef>
                <a:spcPts val="1800"/>
              </a:spcBef>
              <a:spcAft>
                <a:spcPts val="1200"/>
              </a:spcAft>
              <a:buFont typeface="Arial" panose="020B0604020202020204" pitchFamily="34" charset="0"/>
              <a:buNone/>
              <a:tabLst>
                <a:tab pos="893763" algn="l"/>
              </a:tabLst>
              <a:defRPr/>
            </a:pPr>
            <a:endParaRPr lang="pt-BR" sz="2800" dirty="0">
              <a:solidFill>
                <a:schemeClr val="accent1">
                  <a:lumMod val="75000"/>
                </a:schemeClr>
              </a:solidFill>
            </a:endParaRPr>
          </a:p>
        </p:txBody>
      </p:sp>
      <p:sp>
        <p:nvSpPr>
          <p:cNvPr id="18" name="Espaço Reservado para Conteúdo 1">
            <a:extLst>
              <a:ext uri="{FF2B5EF4-FFF2-40B4-BE49-F238E27FC236}">
                <a16:creationId xmlns:a16="http://schemas.microsoft.com/office/drawing/2014/main" id="{E0B4966A-F461-487D-9056-7471D674235A}"/>
              </a:ext>
            </a:extLst>
          </p:cNvPr>
          <p:cNvSpPr txBox="1">
            <a:spLocks/>
          </p:cNvSpPr>
          <p:nvPr/>
        </p:nvSpPr>
        <p:spPr>
          <a:xfrm>
            <a:off x="2099735" y="5905395"/>
            <a:ext cx="5848380" cy="1048808"/>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7188" lvl="1" indent="0" algn="just" eaLnBrk="1" hangingPunct="1">
              <a:spcBef>
                <a:spcPts val="200"/>
              </a:spcBef>
              <a:spcAft>
                <a:spcPts val="200"/>
              </a:spcAft>
              <a:buNone/>
              <a:tabLst>
                <a:tab pos="893763" algn="l"/>
              </a:tabLst>
              <a:defRPr/>
            </a:pPr>
            <a:r>
              <a:rPr lang="pt-BR" sz="2000" b="1" dirty="0">
                <a:solidFill>
                  <a:srgbClr val="FF0000"/>
                </a:solidFill>
              </a:rPr>
              <a:t>*Toda a comunicação formal será feita por meio do SIGFAPES (AVISOS, NOTIFICAÇÃO, dentre outras).</a:t>
            </a:r>
          </a:p>
          <a:p>
            <a:pPr marL="357188" lvl="1" indent="0" algn="just" eaLnBrk="1" hangingPunct="1">
              <a:spcBef>
                <a:spcPts val="200"/>
              </a:spcBef>
              <a:spcAft>
                <a:spcPts val="200"/>
              </a:spcAft>
              <a:buNone/>
              <a:tabLst>
                <a:tab pos="893763" algn="l"/>
              </a:tabLst>
              <a:defRPr/>
            </a:pPr>
            <a:endParaRPr lang="pt-BR" dirty="0">
              <a:solidFill>
                <a:schemeClr val="accent1">
                  <a:lumMod val="75000"/>
                </a:schemeClr>
              </a:solidFill>
            </a:endParaRPr>
          </a:p>
          <a:p>
            <a:pPr marL="893763" lvl="1" indent="-536575" algn="just" eaLnBrk="1" hangingPunct="1">
              <a:spcBef>
                <a:spcPts val="200"/>
              </a:spcBef>
              <a:spcAft>
                <a:spcPts val="200"/>
              </a:spcAft>
              <a:buFont typeface="Wingdings" panose="05000000000000000000" pitchFamily="2" charset="2"/>
              <a:buChar char="§"/>
              <a:tabLst>
                <a:tab pos="893763" algn="l"/>
              </a:tabLst>
              <a:defRPr/>
            </a:pPr>
            <a:endParaRPr lang="pt-BR" dirty="0">
              <a:solidFill>
                <a:schemeClr val="accent1">
                  <a:lumMod val="75000"/>
                </a:schemeClr>
              </a:solidFill>
            </a:endParaRPr>
          </a:p>
          <a:p>
            <a:pPr marL="357188" lvl="1" indent="0" algn="just" eaLnBrk="1" hangingPunct="1">
              <a:spcBef>
                <a:spcPts val="200"/>
              </a:spcBef>
              <a:spcAft>
                <a:spcPts val="200"/>
              </a:spcAft>
              <a:buFont typeface="Arial" panose="020B0604020202020204" pitchFamily="34" charset="0"/>
              <a:buNone/>
              <a:tabLst>
                <a:tab pos="893763" algn="l"/>
              </a:tabLst>
              <a:defRPr/>
            </a:pPr>
            <a:endParaRPr lang="pt-BR" dirty="0">
              <a:solidFill>
                <a:schemeClr val="accent1">
                  <a:lumMod val="75000"/>
                </a:schemeClr>
              </a:solidFill>
            </a:endParaRPr>
          </a:p>
          <a:p>
            <a:pPr marL="893763" lvl="1" indent="-536575" algn="just" eaLnBrk="1" hangingPunct="1">
              <a:spcBef>
                <a:spcPts val="200"/>
              </a:spcBef>
              <a:spcAft>
                <a:spcPts val="200"/>
              </a:spcAft>
              <a:buFont typeface="Wingdings" panose="05000000000000000000" pitchFamily="2" charset="2"/>
              <a:buChar char="§"/>
              <a:tabLst>
                <a:tab pos="893763" algn="l"/>
              </a:tabLst>
              <a:defRPr/>
            </a:pPr>
            <a:endParaRPr lang="pt-BR" sz="2600" dirty="0">
              <a:solidFill>
                <a:schemeClr val="accent1">
                  <a:lumMod val="75000"/>
                </a:schemeClr>
              </a:solidFill>
            </a:endParaRPr>
          </a:p>
          <a:p>
            <a:pPr marL="357188" lvl="1" indent="0" algn="just" eaLnBrk="1" hangingPunct="1">
              <a:spcBef>
                <a:spcPts val="1800"/>
              </a:spcBef>
              <a:spcAft>
                <a:spcPts val="1200"/>
              </a:spcAft>
              <a:buFont typeface="Arial" panose="020B0604020202020204" pitchFamily="34" charset="0"/>
              <a:buNone/>
              <a:tabLst>
                <a:tab pos="893763" algn="l"/>
              </a:tabLst>
              <a:defRPr/>
            </a:pPr>
            <a:endParaRPr lang="pt-BR" sz="2800" dirty="0">
              <a:solidFill>
                <a:schemeClr val="accent1">
                  <a:lumMod val="75000"/>
                </a:schemeClr>
              </a:solidFill>
            </a:endParaRPr>
          </a:p>
        </p:txBody>
      </p:sp>
      <p:sp>
        <p:nvSpPr>
          <p:cNvPr id="19" name="Espaço Reservado para Conteúdo 1">
            <a:extLst>
              <a:ext uri="{FF2B5EF4-FFF2-40B4-BE49-F238E27FC236}">
                <a16:creationId xmlns:a16="http://schemas.microsoft.com/office/drawing/2014/main" id="{D6BED44D-C4F6-4474-96FF-9D4AE968769F}"/>
              </a:ext>
            </a:extLst>
          </p:cNvPr>
          <p:cNvSpPr txBox="1">
            <a:spLocks/>
          </p:cNvSpPr>
          <p:nvPr/>
        </p:nvSpPr>
        <p:spPr>
          <a:xfrm>
            <a:off x="248444" y="1095693"/>
            <a:ext cx="10113962" cy="2333307"/>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7188" lvl="1" indent="0" eaLnBrk="1" hangingPunct="1">
              <a:spcBef>
                <a:spcPts val="200"/>
              </a:spcBef>
              <a:spcAft>
                <a:spcPts val="200"/>
              </a:spcAft>
              <a:buFont typeface="Arial" panose="020B0604020202020204" pitchFamily="34" charset="0"/>
              <a:buNone/>
              <a:tabLst>
                <a:tab pos="893763" algn="l"/>
              </a:tabLst>
              <a:defRPr/>
            </a:pPr>
            <a:r>
              <a:rPr lang="pt-BR" sz="2200" b="1" dirty="0">
                <a:solidFill>
                  <a:schemeClr val="accent1">
                    <a:lumMod val="75000"/>
                  </a:schemeClr>
                </a:solidFill>
              </a:rPr>
              <a:t>PENDÊNCIA:</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200" dirty="0">
                <a:solidFill>
                  <a:schemeClr val="accent1">
                    <a:lumMod val="75000"/>
                  </a:schemeClr>
                </a:solidFill>
              </a:rPr>
              <a:t>A pendência na PCTF ocorrerá quando for verificada inconsistência no relatório técnico e/ou financeiro quando for analisada;</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200" dirty="0">
                <a:solidFill>
                  <a:schemeClr val="accent1">
                    <a:lumMod val="75000"/>
                  </a:schemeClr>
                </a:solidFill>
              </a:rPr>
              <a:t>Será emitido o “Aviso de Pendência” relacionando a(s) inconsistência(s) que deve(m) ser sanada(s) no prazo máximo de 10 (dez) dias corridos.</a:t>
            </a:r>
          </a:p>
          <a:p>
            <a:pPr marL="893763" lvl="1" indent="-536575" eaLnBrk="1" hangingPunct="1">
              <a:spcBef>
                <a:spcPts val="200"/>
              </a:spcBef>
              <a:spcAft>
                <a:spcPts val="200"/>
              </a:spcAft>
              <a:buFont typeface="Wingdings" panose="05000000000000000000" pitchFamily="2" charset="2"/>
              <a:buChar char="§"/>
              <a:tabLst>
                <a:tab pos="893763" algn="l"/>
              </a:tabLst>
              <a:defRPr/>
            </a:pPr>
            <a:endParaRPr lang="pt-BR" sz="2000" dirty="0">
              <a:solidFill>
                <a:schemeClr val="accent1">
                  <a:lumMod val="75000"/>
                </a:schemeClr>
              </a:solidFill>
            </a:endParaRPr>
          </a:p>
          <a:p>
            <a:pPr marL="357188" lvl="1" indent="0" eaLnBrk="1" hangingPunct="1">
              <a:spcBef>
                <a:spcPts val="1800"/>
              </a:spcBef>
              <a:spcAft>
                <a:spcPts val="1200"/>
              </a:spcAft>
              <a:buFont typeface="Arial" panose="020B0604020202020204" pitchFamily="34" charset="0"/>
              <a:buNone/>
              <a:tabLst>
                <a:tab pos="893763" algn="l"/>
              </a:tabLst>
              <a:defRPr/>
            </a:pPr>
            <a:endParaRPr lang="pt-BR" sz="2000" dirty="0">
              <a:solidFill>
                <a:schemeClr val="accent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dissolve">
                                      <p:cBhvr>
                                        <p:cTn id="7" dur="500"/>
                                        <p:tgtEl>
                                          <p:spTgt spid="19">
                                            <p:txEl>
                                              <p:pRg st="0" end="0"/>
                                            </p:txEl>
                                          </p:spTgt>
                                        </p:tgtEl>
                                      </p:cBhvr>
                                    </p:animEffect>
                                  </p:childTnLst>
                                  <p:subTnLst>
                                    <p:animClr clrSpc="rgb" dir="cw">
                                      <p:cBhvr override="childStyle">
                                        <p:cTn dur="1" fill="hold" display="0" masterRel="nextClick" afterEffect="1"/>
                                        <p:tgtEl>
                                          <p:spTgt spid="19">
                                            <p:txEl>
                                              <p:pRg st="0" end="0"/>
                                            </p:txEl>
                                          </p:spTgt>
                                        </p:tgtEl>
                                        <p:attrNameLst>
                                          <p:attrName>ppt_c</p:attrName>
                                        </p:attrNameLst>
                                      </p:cBhvr>
                                      <p:to>
                                        <a:schemeClr val="accent1"/>
                                      </p:to>
                                    </p:animClr>
                                  </p:sub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dissolve">
                                      <p:cBhvr>
                                        <p:cTn id="12" dur="500"/>
                                        <p:tgtEl>
                                          <p:spTgt spid="19">
                                            <p:txEl>
                                              <p:pRg st="1" end="1"/>
                                            </p:txEl>
                                          </p:spTgt>
                                        </p:tgtEl>
                                      </p:cBhvr>
                                    </p:animEffect>
                                  </p:childTnLst>
                                  <p:subTnLst>
                                    <p:animClr clrSpc="rgb" dir="cw">
                                      <p:cBhvr override="childStyle">
                                        <p:cTn dur="1" fill="hold" display="0" masterRel="nextClick" afterEffect="1"/>
                                        <p:tgtEl>
                                          <p:spTgt spid="19">
                                            <p:txEl>
                                              <p:pRg st="1" end="1"/>
                                            </p:txEl>
                                          </p:spTgt>
                                        </p:tgtEl>
                                        <p:attrNameLst>
                                          <p:attrName>ppt_c</p:attrName>
                                        </p:attrNameLst>
                                      </p:cBhvr>
                                      <p:to>
                                        <a:schemeClr val="accent1"/>
                                      </p:to>
                                    </p:animClr>
                                  </p:sub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dissolve">
                                      <p:cBhvr>
                                        <p:cTn id="17" dur="500"/>
                                        <p:tgtEl>
                                          <p:spTgt spid="19">
                                            <p:txEl>
                                              <p:pRg st="2" end="2"/>
                                            </p:txEl>
                                          </p:spTgt>
                                        </p:tgtEl>
                                      </p:cBhvr>
                                    </p:animEffect>
                                  </p:childTnLst>
                                  <p:subTnLst>
                                    <p:animClr clrSpc="rgb" dir="cw">
                                      <p:cBhvr override="childStyle">
                                        <p:cTn dur="1" fill="hold" display="0" masterRel="nextClick" afterEffect="1"/>
                                        <p:tgtEl>
                                          <p:spTgt spid="19">
                                            <p:txEl>
                                              <p:pRg st="2" end="2"/>
                                            </p:txEl>
                                          </p:spTgt>
                                        </p:tgtEl>
                                        <p:attrNameLst>
                                          <p:attrName>ppt_c</p:attrName>
                                        </p:attrNameLst>
                                      </p:cBhvr>
                                      <p:to>
                                        <a:schemeClr val="accent1"/>
                                      </p:to>
                                    </p:animClr>
                                  </p:sub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7">
                                            <p:txEl>
                                              <p:pRg st="1" end="1"/>
                                            </p:txEl>
                                          </p:spTgt>
                                        </p:tgtEl>
                                        <p:attrNameLst>
                                          <p:attrName>style.visibility</p:attrName>
                                        </p:attrNameLst>
                                      </p:cBhvr>
                                      <p:to>
                                        <p:strVal val="visible"/>
                                      </p:to>
                                    </p:set>
                                    <p:animEffect transition="in" filter="dissolve">
                                      <p:cBhvr>
                                        <p:cTn id="22" dur="500"/>
                                        <p:tgtEl>
                                          <p:spTgt spid="17">
                                            <p:txEl>
                                              <p:pRg st="1" end="1"/>
                                            </p:txEl>
                                          </p:spTgt>
                                        </p:tgtEl>
                                      </p:cBhvr>
                                    </p:animEffect>
                                  </p:childTnLst>
                                  <p:subTnLst>
                                    <p:animClr clrSpc="rgb" dir="cw">
                                      <p:cBhvr override="childStyle">
                                        <p:cTn dur="1" fill="hold" display="0" masterRel="nextClick" afterEffect="1"/>
                                        <p:tgtEl>
                                          <p:spTgt spid="17">
                                            <p:txEl>
                                              <p:pRg st="1" end="1"/>
                                            </p:txEl>
                                          </p:spTgt>
                                        </p:tgtEl>
                                        <p:attrNameLst>
                                          <p:attrName>ppt_c</p:attrName>
                                        </p:attrNameLst>
                                      </p:cBhvr>
                                      <p:to>
                                        <a:schemeClr val="accent1"/>
                                      </p:to>
                                    </p:animClr>
                                  </p:sub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animEffect transition="in" filter="dissolve">
                                      <p:cBhvr>
                                        <p:cTn id="27" dur="500"/>
                                        <p:tgtEl>
                                          <p:spTgt spid="17">
                                            <p:txEl>
                                              <p:pRg st="0" end="0"/>
                                            </p:txEl>
                                          </p:spTgt>
                                        </p:tgtEl>
                                      </p:cBhvr>
                                    </p:animEffect>
                                  </p:childTnLst>
                                  <p:subTnLst>
                                    <p:animClr clrSpc="rgb" dir="cw">
                                      <p:cBhvr override="childStyle">
                                        <p:cTn dur="1" fill="hold" display="0" masterRel="nextClick" afterEffect="1"/>
                                        <p:tgtEl>
                                          <p:spTgt spid="17">
                                            <p:txEl>
                                              <p:pRg st="0" end="0"/>
                                            </p:txEl>
                                          </p:spTgt>
                                        </p:tgtEl>
                                        <p:attrNameLst>
                                          <p:attrName>ppt_c</p:attrName>
                                        </p:attrNameLst>
                                      </p:cBhvr>
                                      <p:to>
                                        <a:schemeClr val="accent1"/>
                                      </p:to>
                                    </p:animClr>
                                  </p:sub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7">
                                            <p:txEl>
                                              <p:pRg st="2" end="2"/>
                                            </p:txEl>
                                          </p:spTgt>
                                        </p:tgtEl>
                                        <p:attrNameLst>
                                          <p:attrName>style.visibility</p:attrName>
                                        </p:attrNameLst>
                                      </p:cBhvr>
                                      <p:to>
                                        <p:strVal val="visible"/>
                                      </p:to>
                                    </p:set>
                                    <p:animEffect transition="in" filter="dissolve">
                                      <p:cBhvr>
                                        <p:cTn id="32" dur="500"/>
                                        <p:tgtEl>
                                          <p:spTgt spid="17">
                                            <p:txEl>
                                              <p:pRg st="2" end="2"/>
                                            </p:txEl>
                                          </p:spTgt>
                                        </p:tgtEl>
                                      </p:cBhvr>
                                    </p:animEffect>
                                  </p:childTnLst>
                                  <p:subTnLst>
                                    <p:animClr clrSpc="rgb" dir="cw">
                                      <p:cBhvr override="childStyle">
                                        <p:cTn dur="1" fill="hold" display="0" masterRel="nextClick" afterEffect="1"/>
                                        <p:tgtEl>
                                          <p:spTgt spid="17">
                                            <p:txEl>
                                              <p:pRg st="2" end="2"/>
                                            </p:txEl>
                                          </p:spTgt>
                                        </p:tgtEl>
                                        <p:attrNameLst>
                                          <p:attrName>ppt_c</p:attrName>
                                        </p:attrNameLst>
                                      </p:cBhvr>
                                      <p:to>
                                        <a:schemeClr val="accent1"/>
                                      </p:to>
                                    </p:animClr>
                                  </p:sub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7">
                                            <p:txEl>
                                              <p:pRg st="3" end="3"/>
                                            </p:txEl>
                                          </p:spTgt>
                                        </p:tgtEl>
                                        <p:attrNameLst>
                                          <p:attrName>style.visibility</p:attrName>
                                        </p:attrNameLst>
                                      </p:cBhvr>
                                      <p:to>
                                        <p:strVal val="visible"/>
                                      </p:to>
                                    </p:set>
                                    <p:animEffect transition="in" filter="dissolve">
                                      <p:cBhvr>
                                        <p:cTn id="37" dur="500"/>
                                        <p:tgtEl>
                                          <p:spTgt spid="17">
                                            <p:txEl>
                                              <p:pRg st="3" end="3"/>
                                            </p:txEl>
                                          </p:spTgt>
                                        </p:tgtEl>
                                      </p:cBhvr>
                                    </p:animEffect>
                                  </p:childTnLst>
                                  <p:subTnLst>
                                    <p:animClr clrSpc="rgb" dir="cw">
                                      <p:cBhvr override="childStyle">
                                        <p:cTn dur="1" fill="hold" display="0" masterRel="nextClick" afterEffect="1"/>
                                        <p:tgtEl>
                                          <p:spTgt spid="17">
                                            <p:txEl>
                                              <p:pRg st="3" end="3"/>
                                            </p:txEl>
                                          </p:spTgt>
                                        </p:tgtEl>
                                        <p:attrNameLst>
                                          <p:attrName>ppt_c</p:attrName>
                                        </p:attrNameLst>
                                      </p:cBhvr>
                                      <p:to>
                                        <a:schemeClr val="accent1"/>
                                      </p:to>
                                    </p:animClr>
                                  </p:sub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7">
                                            <p:txEl>
                                              <p:pRg st="4" end="4"/>
                                            </p:txEl>
                                          </p:spTgt>
                                        </p:tgtEl>
                                        <p:attrNameLst>
                                          <p:attrName>style.visibility</p:attrName>
                                        </p:attrNameLst>
                                      </p:cBhvr>
                                      <p:to>
                                        <p:strVal val="visible"/>
                                      </p:to>
                                    </p:set>
                                    <p:animEffect transition="in" filter="dissolve">
                                      <p:cBhvr>
                                        <p:cTn id="42" dur="500"/>
                                        <p:tgtEl>
                                          <p:spTgt spid="17">
                                            <p:txEl>
                                              <p:pRg st="4" end="4"/>
                                            </p:txEl>
                                          </p:spTgt>
                                        </p:tgtEl>
                                      </p:cBhvr>
                                    </p:animEffect>
                                  </p:childTnLst>
                                  <p:subTnLst>
                                    <p:animClr clrSpc="rgb" dir="cw">
                                      <p:cBhvr override="childStyle">
                                        <p:cTn dur="1" fill="hold" display="0" masterRel="nextClick" afterEffect="1"/>
                                        <p:tgtEl>
                                          <p:spTgt spid="17">
                                            <p:txEl>
                                              <p:pRg st="4" end="4"/>
                                            </p:txEl>
                                          </p:spTgt>
                                        </p:tgtEl>
                                        <p:attrNameLst>
                                          <p:attrName>ppt_c</p:attrName>
                                        </p:attrNameLst>
                                      </p:cBhvr>
                                      <p:to>
                                        <a:schemeClr val="accent1"/>
                                      </p:to>
                                    </p:animClr>
                                  </p:sub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8">
                                            <p:txEl>
                                              <p:pRg st="0" end="0"/>
                                            </p:txEl>
                                          </p:spTgt>
                                        </p:tgtEl>
                                        <p:attrNameLst>
                                          <p:attrName>style.visibility</p:attrName>
                                        </p:attrNameLst>
                                      </p:cBhvr>
                                      <p:to>
                                        <p:strVal val="visible"/>
                                      </p:to>
                                    </p:set>
                                    <p:animEffect transition="in" filter="dissolve">
                                      <p:cBhvr>
                                        <p:cTn id="47" dur="500"/>
                                        <p:tgtEl>
                                          <p:spTgt spid="18">
                                            <p:txEl>
                                              <p:pRg st="0" end="0"/>
                                            </p:txEl>
                                          </p:spTgt>
                                        </p:tgtEl>
                                      </p:cBhvr>
                                    </p:animEffect>
                                  </p:childTnLst>
                                  <p:subTnLst>
                                    <p:animClr clrSpc="rgb" dir="cw">
                                      <p:cBhvr override="childStyle">
                                        <p:cTn dur="1" fill="hold" display="0" masterRel="nextClick" afterEffect="1"/>
                                        <p:tgtEl>
                                          <p:spTgt spid="18">
                                            <p:txEl>
                                              <p:pRg st="0" end="0"/>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a:extLst>
              <a:ext uri="{FF2B5EF4-FFF2-40B4-BE49-F238E27FC236}">
                <a16:creationId xmlns:a16="http://schemas.microsoft.com/office/drawing/2014/main" id="{5D172DAA-8758-4E2A-9D26-CB11D1D1F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ítulo 1">
            <a:extLst>
              <a:ext uri="{FF2B5EF4-FFF2-40B4-BE49-F238E27FC236}">
                <a16:creationId xmlns:a16="http://schemas.microsoft.com/office/drawing/2014/main" id="{6C2DC0DB-90C3-4879-909E-BFF79F96ACED}"/>
              </a:ext>
            </a:extLst>
          </p:cNvPr>
          <p:cNvSpPr>
            <a:spLocks noGrp="1"/>
          </p:cNvSpPr>
          <p:nvPr>
            <p:ph type="title"/>
          </p:nvPr>
        </p:nvSpPr>
        <p:spPr>
          <a:xfrm>
            <a:off x="400050" y="423863"/>
            <a:ext cx="9810750" cy="479425"/>
          </a:xfrm>
          <a:solidFill>
            <a:schemeClr val="bg1">
              <a:lumMod val="95000"/>
            </a:schemeClr>
          </a:solidFill>
          <a:ln w="9525">
            <a:noFill/>
            <a:headEnd/>
            <a:tailEnd/>
          </a:ln>
          <a:effectLst>
            <a:outerShdw blurRad="50800" dist="88900" dir="6000000" sx="101000" sy="101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a:spAutoFit/>
          </a:bodyPr>
          <a:lstStyle/>
          <a:p>
            <a:pPr marL="342900" indent="-342900" algn="r" eaLnBrk="1" hangingPunct="1">
              <a:defRPr/>
            </a:pPr>
            <a:r>
              <a:rPr lang="pt-BR" sz="2800" b="1" dirty="0">
                <a:solidFill>
                  <a:schemeClr val="accent1">
                    <a:lumMod val="75000"/>
                  </a:schemeClr>
                </a:solidFill>
              </a:rPr>
              <a:t>O que acarreta Inadimplência ......</a:t>
            </a:r>
            <a:endParaRPr lang="pt-BR" sz="1800" b="1" dirty="0">
              <a:solidFill>
                <a:schemeClr val="accent1">
                  <a:lumMod val="75000"/>
                </a:schemeClr>
              </a:solidFill>
            </a:endParaRPr>
          </a:p>
        </p:txBody>
      </p:sp>
      <p:sp>
        <p:nvSpPr>
          <p:cNvPr id="15" name="Retângulo 14">
            <a:extLst>
              <a:ext uri="{FF2B5EF4-FFF2-40B4-BE49-F238E27FC236}">
                <a16:creationId xmlns:a16="http://schemas.microsoft.com/office/drawing/2014/main" id="{76CD38F6-F109-4462-8295-8CCF88620F09}"/>
              </a:ext>
            </a:extLst>
          </p:cNvPr>
          <p:cNvSpPr/>
          <p:nvPr/>
        </p:nvSpPr>
        <p:spPr>
          <a:xfrm>
            <a:off x="1512888" y="5911850"/>
            <a:ext cx="3568700" cy="9461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17" name="Espaço Reservado para Conteúdo 1">
            <a:extLst>
              <a:ext uri="{FF2B5EF4-FFF2-40B4-BE49-F238E27FC236}">
                <a16:creationId xmlns:a16="http://schemas.microsoft.com/office/drawing/2014/main" id="{F22EE387-04C0-478E-886C-2686206EABE8}"/>
              </a:ext>
            </a:extLst>
          </p:cNvPr>
          <p:cNvSpPr txBox="1">
            <a:spLocks/>
          </p:cNvSpPr>
          <p:nvPr/>
        </p:nvSpPr>
        <p:spPr>
          <a:xfrm>
            <a:off x="652463" y="1109663"/>
            <a:ext cx="9405937" cy="3762375"/>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57188" lvl="1" indent="0" eaLnBrk="1" hangingPunct="1">
              <a:spcBef>
                <a:spcPts val="200"/>
              </a:spcBef>
              <a:spcAft>
                <a:spcPts val="200"/>
              </a:spcAft>
              <a:buFont typeface="Arial" panose="020B0604020202020204" pitchFamily="34" charset="0"/>
              <a:buNone/>
              <a:tabLst>
                <a:tab pos="893763" algn="l"/>
              </a:tabLst>
              <a:defRPr/>
            </a:pPr>
            <a:r>
              <a:rPr lang="pt-BR" sz="2800" b="1" dirty="0">
                <a:solidFill>
                  <a:schemeClr val="accent1">
                    <a:lumMod val="75000"/>
                  </a:schemeClr>
                </a:solidFill>
              </a:rPr>
              <a:t>Da Inadimplência </a:t>
            </a:r>
          </a:p>
          <a:p>
            <a:pPr marL="357188" lvl="1" indent="0" eaLnBrk="1" hangingPunct="1">
              <a:spcBef>
                <a:spcPts val="200"/>
              </a:spcBef>
              <a:spcAft>
                <a:spcPts val="200"/>
              </a:spcAft>
              <a:buFont typeface="Arial" panose="020B0604020202020204" pitchFamily="34" charset="0"/>
              <a:buNone/>
              <a:tabLst>
                <a:tab pos="893763" algn="l"/>
              </a:tabLst>
              <a:defRPr/>
            </a:pPr>
            <a:endParaRPr lang="pt-BR" sz="500" dirty="0">
              <a:solidFill>
                <a:schemeClr val="accent1">
                  <a:lumMod val="75000"/>
                </a:schemeClr>
              </a:solidFill>
            </a:endParaRP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300" dirty="0">
                <a:solidFill>
                  <a:schemeClr val="accent1">
                    <a:lumMod val="75000"/>
                  </a:schemeClr>
                </a:solidFill>
              </a:rPr>
              <a:t>impedimento para apresentação e submissão de novas propostas à FAPES, como coordenador ou membro de equipe;</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300" dirty="0">
                <a:solidFill>
                  <a:schemeClr val="accent1">
                    <a:lumMod val="75000"/>
                  </a:schemeClr>
                </a:solidFill>
              </a:rPr>
              <a:t>impedimento de contratação de propostas aprovadas;</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300" dirty="0">
                <a:solidFill>
                  <a:schemeClr val="accent1">
                    <a:lumMod val="75000"/>
                  </a:schemeClr>
                </a:solidFill>
              </a:rPr>
              <a:t>impedimento em implementação de alteração do PROJETO ou AUXÍLIO e de remanejamento orçamentário;</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300" dirty="0">
                <a:solidFill>
                  <a:schemeClr val="accent1">
                    <a:lumMod val="75000"/>
                  </a:schemeClr>
                </a:solidFill>
              </a:rPr>
              <a:t>impedimento em implementação de BOLSA;</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300" dirty="0">
                <a:solidFill>
                  <a:schemeClr val="accent1">
                    <a:lumMod val="75000"/>
                  </a:schemeClr>
                </a:solidFill>
              </a:rPr>
              <a:t>impedimento em implementação de alterações contratuais por meio de termo aditivo;</a:t>
            </a:r>
          </a:p>
          <a:p>
            <a:pPr marL="893763" lvl="1" indent="-536575" eaLnBrk="1" hangingPunct="1">
              <a:spcBef>
                <a:spcPts val="200"/>
              </a:spcBef>
              <a:spcAft>
                <a:spcPts val="200"/>
              </a:spcAft>
              <a:buFont typeface="Wingdings" panose="05000000000000000000" pitchFamily="2" charset="2"/>
              <a:buChar char="§"/>
              <a:tabLst>
                <a:tab pos="893763" algn="l"/>
              </a:tabLst>
              <a:defRPr/>
            </a:pPr>
            <a:r>
              <a:rPr lang="pt-BR" sz="2300" dirty="0">
                <a:solidFill>
                  <a:schemeClr val="accent1">
                    <a:lumMod val="75000"/>
                  </a:schemeClr>
                </a:solidFill>
              </a:rPr>
              <a:t>suspensão do repasse das parcelas de PROJETOS, de AUXÍLIOS e de mensalidades de BOLSAS.</a:t>
            </a:r>
          </a:p>
          <a:p>
            <a:pPr marL="357188" lvl="1" indent="0" eaLnBrk="1" hangingPunct="1">
              <a:spcBef>
                <a:spcPts val="200"/>
              </a:spcBef>
              <a:spcAft>
                <a:spcPts val="200"/>
              </a:spcAft>
              <a:buFont typeface="Arial" panose="020B0604020202020204" pitchFamily="34" charset="0"/>
              <a:buNone/>
              <a:tabLst>
                <a:tab pos="893763" algn="l"/>
              </a:tabLst>
              <a:defRPr/>
            </a:pPr>
            <a:r>
              <a:rPr lang="pt-BR" sz="2800" b="1" dirty="0">
                <a:solidFill>
                  <a:schemeClr val="accent1">
                    <a:lumMod val="75000"/>
                  </a:schemeClr>
                </a:solidFill>
              </a:rPr>
              <a:t>*</a:t>
            </a:r>
            <a:r>
              <a:rPr lang="pt-BR" b="1" dirty="0">
                <a:solidFill>
                  <a:schemeClr val="accent1">
                    <a:lumMod val="75000"/>
                  </a:schemeClr>
                </a:solidFill>
              </a:rPr>
              <a:t>É de responsabilidade do OUTORGADO/CONTRATADO manter seus dados cadastrais atualizados no SIGFAPES.</a:t>
            </a:r>
          </a:p>
          <a:p>
            <a:pPr marL="357188" lvl="1" indent="0" eaLnBrk="1" hangingPunct="1">
              <a:spcBef>
                <a:spcPts val="200"/>
              </a:spcBef>
              <a:spcAft>
                <a:spcPts val="200"/>
              </a:spcAft>
              <a:buFont typeface="Arial" panose="020B0604020202020204" pitchFamily="34" charset="0"/>
              <a:buNone/>
              <a:tabLst>
                <a:tab pos="893763" algn="l"/>
              </a:tabLst>
              <a:defRPr/>
            </a:pPr>
            <a:endParaRPr lang="pt-BR" sz="2600" dirty="0">
              <a:solidFill>
                <a:schemeClr val="accent1">
                  <a:lumMod val="75000"/>
                </a:schemeClr>
              </a:solidFill>
            </a:endParaRPr>
          </a:p>
          <a:p>
            <a:pPr marL="357188" lvl="1" indent="0" eaLnBrk="1" hangingPunct="1">
              <a:spcBef>
                <a:spcPts val="1800"/>
              </a:spcBef>
              <a:spcAft>
                <a:spcPts val="1200"/>
              </a:spcAft>
              <a:buFont typeface="Arial" panose="020B0604020202020204" pitchFamily="34" charset="0"/>
              <a:buNone/>
              <a:tabLst>
                <a:tab pos="893763" algn="l"/>
              </a:tabLst>
              <a:defRPr/>
            </a:pPr>
            <a:endParaRPr lang="pt-BR" sz="2800" dirty="0">
              <a:solidFill>
                <a:schemeClr val="accent1">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dissolve">
                                      <p:cBhvr>
                                        <p:cTn id="7" dur="500"/>
                                        <p:tgtEl>
                                          <p:spTgt spid="17">
                                            <p:txEl>
                                              <p:pRg st="0" end="0"/>
                                            </p:txEl>
                                          </p:spTgt>
                                        </p:tgtEl>
                                      </p:cBhvr>
                                    </p:animEffect>
                                  </p:childTnLst>
                                  <p:subTnLst>
                                    <p:animClr clrSpc="rgb" dir="cw">
                                      <p:cBhvr override="childStyle">
                                        <p:cTn dur="1" fill="hold" display="0" masterRel="nextClick" afterEffect="1"/>
                                        <p:tgtEl>
                                          <p:spTgt spid="17">
                                            <p:txEl>
                                              <p:pRg st="0" end="0"/>
                                            </p:txEl>
                                          </p:spTgt>
                                        </p:tgtEl>
                                        <p:attrNameLst>
                                          <p:attrName>ppt_c</p:attrName>
                                        </p:attrNameLst>
                                      </p:cBhvr>
                                      <p:to>
                                        <a:schemeClr val="accent1"/>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7">
                                            <p:txEl>
                                              <p:pRg st="2" end="2"/>
                                            </p:txEl>
                                          </p:spTgt>
                                        </p:tgtEl>
                                        <p:attrNameLst>
                                          <p:attrName>style.visibility</p:attrName>
                                        </p:attrNameLst>
                                      </p:cBhvr>
                                      <p:to>
                                        <p:strVal val="visible"/>
                                      </p:to>
                                    </p:set>
                                    <p:animEffect transition="in" filter="dissolve">
                                      <p:cBhvr>
                                        <p:cTn id="12" dur="500"/>
                                        <p:tgtEl>
                                          <p:spTgt spid="17">
                                            <p:txEl>
                                              <p:pRg st="2" end="2"/>
                                            </p:txEl>
                                          </p:spTgt>
                                        </p:tgtEl>
                                      </p:cBhvr>
                                    </p:animEffect>
                                  </p:childTnLst>
                                  <p:subTnLst>
                                    <p:animClr clrSpc="rgb" dir="cw">
                                      <p:cBhvr override="childStyle">
                                        <p:cTn dur="1" fill="hold" display="0" masterRel="nextClick" afterEffect="1"/>
                                        <p:tgtEl>
                                          <p:spTgt spid="17">
                                            <p:txEl>
                                              <p:pRg st="2" end="2"/>
                                            </p:txEl>
                                          </p:spTgt>
                                        </p:tgtEl>
                                        <p:attrNameLst>
                                          <p:attrName>ppt_c</p:attrName>
                                        </p:attrNameLst>
                                      </p:cBhvr>
                                      <p:to>
                                        <a:schemeClr val="accent1"/>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7">
                                            <p:txEl>
                                              <p:pRg st="3" end="3"/>
                                            </p:txEl>
                                          </p:spTgt>
                                        </p:tgtEl>
                                        <p:attrNameLst>
                                          <p:attrName>style.visibility</p:attrName>
                                        </p:attrNameLst>
                                      </p:cBhvr>
                                      <p:to>
                                        <p:strVal val="visible"/>
                                      </p:to>
                                    </p:set>
                                    <p:animEffect transition="in" filter="dissolve">
                                      <p:cBhvr>
                                        <p:cTn id="17" dur="500"/>
                                        <p:tgtEl>
                                          <p:spTgt spid="17">
                                            <p:txEl>
                                              <p:pRg st="3" end="3"/>
                                            </p:txEl>
                                          </p:spTgt>
                                        </p:tgtEl>
                                      </p:cBhvr>
                                    </p:animEffect>
                                  </p:childTnLst>
                                  <p:subTnLst>
                                    <p:animClr clrSpc="rgb" dir="cw">
                                      <p:cBhvr override="childStyle">
                                        <p:cTn dur="1" fill="hold" display="0" masterRel="nextClick" afterEffect="1"/>
                                        <p:tgtEl>
                                          <p:spTgt spid="17">
                                            <p:txEl>
                                              <p:pRg st="3" end="3"/>
                                            </p:txEl>
                                          </p:spTgt>
                                        </p:tgtEl>
                                        <p:attrNameLst>
                                          <p:attrName>ppt_c</p:attrName>
                                        </p:attrNameLst>
                                      </p:cBhvr>
                                      <p:to>
                                        <a:schemeClr val="accent1"/>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7">
                                            <p:txEl>
                                              <p:pRg st="4" end="4"/>
                                            </p:txEl>
                                          </p:spTgt>
                                        </p:tgtEl>
                                        <p:attrNameLst>
                                          <p:attrName>style.visibility</p:attrName>
                                        </p:attrNameLst>
                                      </p:cBhvr>
                                      <p:to>
                                        <p:strVal val="visible"/>
                                      </p:to>
                                    </p:set>
                                    <p:animEffect transition="in" filter="dissolve">
                                      <p:cBhvr>
                                        <p:cTn id="22" dur="500"/>
                                        <p:tgtEl>
                                          <p:spTgt spid="17">
                                            <p:txEl>
                                              <p:pRg st="4" end="4"/>
                                            </p:txEl>
                                          </p:spTgt>
                                        </p:tgtEl>
                                      </p:cBhvr>
                                    </p:animEffect>
                                  </p:childTnLst>
                                  <p:subTnLst>
                                    <p:animClr clrSpc="rgb" dir="cw">
                                      <p:cBhvr override="childStyle">
                                        <p:cTn dur="1" fill="hold" display="0" masterRel="nextClick" afterEffect="1"/>
                                        <p:tgtEl>
                                          <p:spTgt spid="17">
                                            <p:txEl>
                                              <p:pRg st="4" end="4"/>
                                            </p:txEl>
                                          </p:spTgt>
                                        </p:tgtEl>
                                        <p:attrNameLst>
                                          <p:attrName>ppt_c</p:attrName>
                                        </p:attrNameLst>
                                      </p:cBhvr>
                                      <p:to>
                                        <a:schemeClr val="accent1"/>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7">
                                            <p:txEl>
                                              <p:pRg st="5" end="5"/>
                                            </p:txEl>
                                          </p:spTgt>
                                        </p:tgtEl>
                                        <p:attrNameLst>
                                          <p:attrName>style.visibility</p:attrName>
                                        </p:attrNameLst>
                                      </p:cBhvr>
                                      <p:to>
                                        <p:strVal val="visible"/>
                                      </p:to>
                                    </p:set>
                                    <p:animEffect transition="in" filter="dissolve">
                                      <p:cBhvr>
                                        <p:cTn id="27" dur="500"/>
                                        <p:tgtEl>
                                          <p:spTgt spid="17">
                                            <p:txEl>
                                              <p:pRg st="5" end="5"/>
                                            </p:txEl>
                                          </p:spTgt>
                                        </p:tgtEl>
                                      </p:cBhvr>
                                    </p:animEffect>
                                  </p:childTnLst>
                                  <p:subTnLst>
                                    <p:animClr clrSpc="rgb" dir="cw">
                                      <p:cBhvr override="childStyle">
                                        <p:cTn dur="1" fill="hold" display="0" masterRel="nextClick" afterEffect="1"/>
                                        <p:tgtEl>
                                          <p:spTgt spid="17">
                                            <p:txEl>
                                              <p:pRg st="5" end="5"/>
                                            </p:txEl>
                                          </p:spTgt>
                                        </p:tgtEl>
                                        <p:attrNameLst>
                                          <p:attrName>ppt_c</p:attrName>
                                        </p:attrNameLst>
                                      </p:cBhvr>
                                      <p:to>
                                        <a:schemeClr val="accent1"/>
                                      </p:to>
                                    </p:animClr>
                                  </p:sub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17">
                                            <p:txEl>
                                              <p:pRg st="6" end="6"/>
                                            </p:txEl>
                                          </p:spTgt>
                                        </p:tgtEl>
                                        <p:attrNameLst>
                                          <p:attrName>style.visibility</p:attrName>
                                        </p:attrNameLst>
                                      </p:cBhvr>
                                      <p:to>
                                        <p:strVal val="visible"/>
                                      </p:to>
                                    </p:set>
                                    <p:animEffect transition="in" filter="dissolve">
                                      <p:cBhvr>
                                        <p:cTn id="32" dur="500"/>
                                        <p:tgtEl>
                                          <p:spTgt spid="17">
                                            <p:txEl>
                                              <p:pRg st="6" end="6"/>
                                            </p:txEl>
                                          </p:spTgt>
                                        </p:tgtEl>
                                      </p:cBhvr>
                                    </p:animEffect>
                                  </p:childTnLst>
                                  <p:subTnLst>
                                    <p:animClr clrSpc="rgb" dir="cw">
                                      <p:cBhvr override="childStyle">
                                        <p:cTn dur="1" fill="hold" display="0" masterRel="nextClick" afterEffect="1"/>
                                        <p:tgtEl>
                                          <p:spTgt spid="17">
                                            <p:txEl>
                                              <p:pRg st="6" end="6"/>
                                            </p:txEl>
                                          </p:spTgt>
                                        </p:tgtEl>
                                        <p:attrNameLst>
                                          <p:attrName>ppt_c</p:attrName>
                                        </p:attrNameLst>
                                      </p:cBhvr>
                                      <p:to>
                                        <a:schemeClr val="accent1"/>
                                      </p:to>
                                    </p:animClr>
                                  </p:sub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17">
                                            <p:txEl>
                                              <p:pRg st="7" end="7"/>
                                            </p:txEl>
                                          </p:spTgt>
                                        </p:tgtEl>
                                        <p:attrNameLst>
                                          <p:attrName>style.visibility</p:attrName>
                                        </p:attrNameLst>
                                      </p:cBhvr>
                                      <p:to>
                                        <p:strVal val="visible"/>
                                      </p:to>
                                    </p:set>
                                    <p:animEffect transition="in" filter="dissolve">
                                      <p:cBhvr>
                                        <p:cTn id="37" dur="500"/>
                                        <p:tgtEl>
                                          <p:spTgt spid="17">
                                            <p:txEl>
                                              <p:pRg st="7" end="7"/>
                                            </p:txEl>
                                          </p:spTgt>
                                        </p:tgtEl>
                                      </p:cBhvr>
                                    </p:animEffect>
                                  </p:childTnLst>
                                  <p:subTnLst>
                                    <p:animClr clrSpc="rgb" dir="cw">
                                      <p:cBhvr override="childStyle">
                                        <p:cTn dur="1" fill="hold" display="0" masterRel="nextClick" afterEffect="1"/>
                                        <p:tgtEl>
                                          <p:spTgt spid="17">
                                            <p:txEl>
                                              <p:pRg st="7" end="7"/>
                                            </p:txEl>
                                          </p:spTgt>
                                        </p:tgtEl>
                                        <p:attrNameLst>
                                          <p:attrName>ppt_c</p:attrName>
                                        </p:attrNameLst>
                                      </p:cBhvr>
                                      <p:to>
                                        <a:schemeClr val="accent1"/>
                                      </p:to>
                                    </p:animClr>
                                  </p:sub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17">
                                            <p:txEl>
                                              <p:pRg st="8" end="8"/>
                                            </p:txEl>
                                          </p:spTgt>
                                        </p:tgtEl>
                                        <p:attrNameLst>
                                          <p:attrName>style.visibility</p:attrName>
                                        </p:attrNameLst>
                                      </p:cBhvr>
                                      <p:to>
                                        <p:strVal val="visible"/>
                                      </p:to>
                                    </p:set>
                                    <p:animEffect transition="in" filter="dissolve">
                                      <p:cBhvr>
                                        <p:cTn id="42" dur="500"/>
                                        <p:tgtEl>
                                          <p:spTgt spid="17">
                                            <p:txEl>
                                              <p:pRg st="8" end="8"/>
                                            </p:txEl>
                                          </p:spTgt>
                                        </p:tgtEl>
                                      </p:cBhvr>
                                    </p:animEffect>
                                  </p:childTnLst>
                                  <p:subTnLst>
                                    <p:animClr clrSpc="rgb" dir="cw">
                                      <p:cBhvr override="childStyle">
                                        <p:cTn dur="1" fill="hold" display="0" masterRel="nextClick" afterEffect="1"/>
                                        <p:tgtEl>
                                          <p:spTgt spid="17">
                                            <p:txEl>
                                              <p:pRg st="8" end="8"/>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m 14">
            <a:extLst>
              <a:ext uri="{FF2B5EF4-FFF2-40B4-BE49-F238E27FC236}">
                <a16:creationId xmlns:a16="http://schemas.microsoft.com/office/drawing/2014/main" id="{F201357F-80B7-46F4-B253-A44CB8F967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Botão de ação: Ajuda 2">
            <a:hlinkClick r:id="" action="ppaction://noaction" highlightClick="1"/>
            <a:extLst>
              <a:ext uri="{FF2B5EF4-FFF2-40B4-BE49-F238E27FC236}">
                <a16:creationId xmlns:a16="http://schemas.microsoft.com/office/drawing/2014/main" id="{987768A0-8B78-425B-9B93-98B33292F287}"/>
              </a:ext>
            </a:extLst>
          </p:cNvPr>
          <p:cNvSpPr/>
          <p:nvPr/>
        </p:nvSpPr>
        <p:spPr>
          <a:xfrm>
            <a:off x="1058863" y="3684271"/>
            <a:ext cx="1319212" cy="1470025"/>
          </a:xfrm>
          <a:prstGeom prst="actionButtonHelp">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a:p>
        </p:txBody>
      </p:sp>
      <p:sp>
        <p:nvSpPr>
          <p:cNvPr id="45059" name="AutoShape 6" descr="Resultado de imagem para interrogação">
            <a:extLst>
              <a:ext uri="{FF2B5EF4-FFF2-40B4-BE49-F238E27FC236}">
                <a16:creationId xmlns:a16="http://schemas.microsoft.com/office/drawing/2014/main" id="{40292DE3-7DB2-45FC-B93E-FF986441AC6A}"/>
              </a:ext>
            </a:extLst>
          </p:cNvPr>
          <p:cNvSpPr>
            <a:spLocks noChangeAspect="1" noChangeArrowheads="1"/>
          </p:cNvSpPr>
          <p:nvPr/>
        </p:nvSpPr>
        <p:spPr bwMode="auto">
          <a:xfrm>
            <a:off x="155575" y="-144463"/>
            <a:ext cx="304800" cy="1174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pt-BR" altLang="pt-BR" sz="1800"/>
          </a:p>
        </p:txBody>
      </p:sp>
      <p:pic>
        <p:nvPicPr>
          <p:cNvPr id="1034" name="Picture 10" descr="https://image.freepik.com/icones-gratis/ponto-de-interrogacao-em-um-fundo-preto-circular_318-41916.png">
            <a:extLst>
              <a:ext uri="{FF2B5EF4-FFF2-40B4-BE49-F238E27FC236}">
                <a16:creationId xmlns:a16="http://schemas.microsoft.com/office/drawing/2014/main" id="{F8F78DEE-A93A-4A62-A0AB-A428F69282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8614" y="439716"/>
            <a:ext cx="1554163"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descr="Imagem relacionada">
            <a:extLst>
              <a:ext uri="{FF2B5EF4-FFF2-40B4-BE49-F238E27FC236}">
                <a16:creationId xmlns:a16="http://schemas.microsoft.com/office/drawing/2014/main" id="{009F84FD-647B-483E-89CE-1D231DECBD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64475" y="1055688"/>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Picture 14" descr="Imagem relacionada">
            <a:extLst>
              <a:ext uri="{FF2B5EF4-FFF2-40B4-BE49-F238E27FC236}">
                <a16:creationId xmlns:a16="http://schemas.microsoft.com/office/drawing/2014/main" id="{3AA89421-42C0-4ADD-AE6E-F12CC6078E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8806" y="5672094"/>
            <a:ext cx="785813"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6" descr="Imagem relacionada">
            <a:extLst>
              <a:ext uri="{FF2B5EF4-FFF2-40B4-BE49-F238E27FC236}">
                <a16:creationId xmlns:a16="http://schemas.microsoft.com/office/drawing/2014/main" id="{049B81E0-F70A-4CD6-BB13-52CC3C4AC3D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1963" y="3924299"/>
            <a:ext cx="11715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descr="Imagem relacionada">
            <a:extLst>
              <a:ext uri="{FF2B5EF4-FFF2-40B4-BE49-F238E27FC236}">
                <a16:creationId xmlns:a16="http://schemas.microsoft.com/office/drawing/2014/main" id="{61D70F27-A1D9-44F4-B492-2FF2BD5A484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00713" y="211455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6" name="Picture 22" descr="Imagem relacionada">
            <a:extLst>
              <a:ext uri="{FF2B5EF4-FFF2-40B4-BE49-F238E27FC236}">
                <a16:creationId xmlns:a16="http://schemas.microsoft.com/office/drawing/2014/main" id="{1B684BF2-CE8D-41C7-B559-28FA387AA2B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453313" y="3233737"/>
            <a:ext cx="2143125"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1034"/>
                                        </p:tgtEl>
                                        <p:attrNameLst>
                                          <p:attrName>style.visibility</p:attrName>
                                        </p:attrNameLst>
                                      </p:cBhvr>
                                      <p:to>
                                        <p:strVal val="visible"/>
                                      </p:to>
                                    </p:set>
                                    <p:animEffect transition="in" filter="wipe(down)">
                                      <p:cBhvr>
                                        <p:cTn id="7" dur="580">
                                          <p:stCondLst>
                                            <p:cond delay="0"/>
                                          </p:stCondLst>
                                        </p:cTn>
                                        <p:tgtEl>
                                          <p:spTgt spid="1034"/>
                                        </p:tgtEl>
                                      </p:cBhvr>
                                    </p:animEffect>
                                    <p:anim calcmode="lin" valueType="num">
                                      <p:cBhvr>
                                        <p:cTn id="8" dur="1822" tmFilter="0,0; 0.14,0.36; 0.43,0.73; 0.71,0.91; 1.0,1.0">
                                          <p:stCondLst>
                                            <p:cond delay="0"/>
                                          </p:stCondLst>
                                        </p:cTn>
                                        <p:tgtEl>
                                          <p:spTgt spid="103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3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3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3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34"/>
                                        </p:tgtEl>
                                        <p:attrNameLst>
                                          <p:attrName>ppt_y</p:attrName>
                                        </p:attrNameLst>
                                      </p:cBhvr>
                                      <p:tavLst>
                                        <p:tav tm="0" fmla="#ppt_y-sin(pi*$)/81">
                                          <p:val>
                                            <p:fltVal val="0"/>
                                          </p:val>
                                        </p:tav>
                                        <p:tav tm="100000">
                                          <p:val>
                                            <p:fltVal val="1"/>
                                          </p:val>
                                        </p:tav>
                                      </p:tavLst>
                                    </p:anim>
                                    <p:animScale>
                                      <p:cBhvr>
                                        <p:cTn id="13" dur="26">
                                          <p:stCondLst>
                                            <p:cond delay="650"/>
                                          </p:stCondLst>
                                        </p:cTn>
                                        <p:tgtEl>
                                          <p:spTgt spid="1034"/>
                                        </p:tgtEl>
                                      </p:cBhvr>
                                      <p:to x="100000" y="60000"/>
                                    </p:animScale>
                                    <p:animScale>
                                      <p:cBhvr>
                                        <p:cTn id="14" dur="166" decel="50000">
                                          <p:stCondLst>
                                            <p:cond delay="676"/>
                                          </p:stCondLst>
                                        </p:cTn>
                                        <p:tgtEl>
                                          <p:spTgt spid="1034"/>
                                        </p:tgtEl>
                                      </p:cBhvr>
                                      <p:to x="100000" y="100000"/>
                                    </p:animScale>
                                    <p:animScale>
                                      <p:cBhvr>
                                        <p:cTn id="15" dur="26">
                                          <p:stCondLst>
                                            <p:cond delay="1312"/>
                                          </p:stCondLst>
                                        </p:cTn>
                                        <p:tgtEl>
                                          <p:spTgt spid="1034"/>
                                        </p:tgtEl>
                                      </p:cBhvr>
                                      <p:to x="100000" y="80000"/>
                                    </p:animScale>
                                    <p:animScale>
                                      <p:cBhvr>
                                        <p:cTn id="16" dur="166" decel="50000">
                                          <p:stCondLst>
                                            <p:cond delay="1338"/>
                                          </p:stCondLst>
                                        </p:cTn>
                                        <p:tgtEl>
                                          <p:spTgt spid="1034"/>
                                        </p:tgtEl>
                                      </p:cBhvr>
                                      <p:to x="100000" y="100000"/>
                                    </p:animScale>
                                    <p:animScale>
                                      <p:cBhvr>
                                        <p:cTn id="17" dur="26">
                                          <p:stCondLst>
                                            <p:cond delay="1642"/>
                                          </p:stCondLst>
                                        </p:cTn>
                                        <p:tgtEl>
                                          <p:spTgt spid="1034"/>
                                        </p:tgtEl>
                                      </p:cBhvr>
                                      <p:to x="100000" y="90000"/>
                                    </p:animScale>
                                    <p:animScale>
                                      <p:cBhvr>
                                        <p:cTn id="18" dur="166" decel="50000">
                                          <p:stCondLst>
                                            <p:cond delay="1668"/>
                                          </p:stCondLst>
                                        </p:cTn>
                                        <p:tgtEl>
                                          <p:spTgt spid="1034"/>
                                        </p:tgtEl>
                                      </p:cBhvr>
                                      <p:to x="100000" y="100000"/>
                                    </p:animScale>
                                    <p:animScale>
                                      <p:cBhvr>
                                        <p:cTn id="19" dur="26">
                                          <p:stCondLst>
                                            <p:cond delay="1808"/>
                                          </p:stCondLst>
                                        </p:cTn>
                                        <p:tgtEl>
                                          <p:spTgt spid="1034"/>
                                        </p:tgtEl>
                                      </p:cBhvr>
                                      <p:to x="100000" y="95000"/>
                                    </p:animScale>
                                    <p:animScale>
                                      <p:cBhvr>
                                        <p:cTn id="20" dur="166" decel="50000">
                                          <p:stCondLst>
                                            <p:cond delay="1834"/>
                                          </p:stCondLst>
                                        </p:cTn>
                                        <p:tgtEl>
                                          <p:spTgt spid="1034"/>
                                        </p:tgtEl>
                                      </p:cBhvr>
                                      <p:to x="100000" y="100000"/>
                                    </p:animScale>
                                  </p:childTnLst>
                                </p:cTn>
                              </p:par>
                            </p:childTnLst>
                          </p:cTn>
                        </p:par>
                      </p:childTnLst>
                    </p:cTn>
                  </p:par>
                  <p:par>
                    <p:cTn id="21" fill="hold" nodeType="clickPar">
                      <p:stCondLst>
                        <p:cond delay="indefinite"/>
                      </p:stCondLst>
                      <p:childTnLst>
                        <p:par>
                          <p:cTn id="22" fill="hold" nodeType="withGroup">
                            <p:stCondLst>
                              <p:cond delay="0"/>
                            </p:stCondLst>
                            <p:childTnLst>
                              <p:par>
                                <p:cTn id="23" presetID="26" presetClass="entr" presetSubtype="0" fill="hold" nodeType="clickEffect">
                                  <p:stCondLst>
                                    <p:cond delay="0"/>
                                  </p:stCondLst>
                                  <p:childTnLst>
                                    <p:set>
                                      <p:cBhvr>
                                        <p:cTn id="24" dur="1" fill="hold">
                                          <p:stCondLst>
                                            <p:cond delay="0"/>
                                          </p:stCondLst>
                                        </p:cTn>
                                        <p:tgtEl>
                                          <p:spTgt spid="1042"/>
                                        </p:tgtEl>
                                        <p:attrNameLst>
                                          <p:attrName>style.visibility</p:attrName>
                                        </p:attrNameLst>
                                      </p:cBhvr>
                                      <p:to>
                                        <p:strVal val="visible"/>
                                      </p:to>
                                    </p:set>
                                    <p:animEffect transition="in" filter="wipe(down)">
                                      <p:cBhvr>
                                        <p:cTn id="25" dur="580">
                                          <p:stCondLst>
                                            <p:cond delay="0"/>
                                          </p:stCondLst>
                                        </p:cTn>
                                        <p:tgtEl>
                                          <p:spTgt spid="1042"/>
                                        </p:tgtEl>
                                      </p:cBhvr>
                                    </p:animEffect>
                                    <p:anim calcmode="lin" valueType="num">
                                      <p:cBhvr>
                                        <p:cTn id="26" dur="1822" tmFilter="0,0; 0.14,0.36; 0.43,0.73; 0.71,0.91; 1.0,1.0">
                                          <p:stCondLst>
                                            <p:cond delay="0"/>
                                          </p:stCondLst>
                                        </p:cTn>
                                        <p:tgtEl>
                                          <p:spTgt spid="1042"/>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42"/>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42"/>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42"/>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42"/>
                                        </p:tgtEl>
                                        <p:attrNameLst>
                                          <p:attrName>ppt_y</p:attrName>
                                        </p:attrNameLst>
                                      </p:cBhvr>
                                      <p:tavLst>
                                        <p:tav tm="0" fmla="#ppt_y-sin(pi*$)/81">
                                          <p:val>
                                            <p:fltVal val="0"/>
                                          </p:val>
                                        </p:tav>
                                        <p:tav tm="100000">
                                          <p:val>
                                            <p:fltVal val="1"/>
                                          </p:val>
                                        </p:tav>
                                      </p:tavLst>
                                    </p:anim>
                                    <p:animScale>
                                      <p:cBhvr>
                                        <p:cTn id="31" dur="26">
                                          <p:stCondLst>
                                            <p:cond delay="650"/>
                                          </p:stCondLst>
                                        </p:cTn>
                                        <p:tgtEl>
                                          <p:spTgt spid="1042"/>
                                        </p:tgtEl>
                                      </p:cBhvr>
                                      <p:to x="100000" y="60000"/>
                                    </p:animScale>
                                    <p:animScale>
                                      <p:cBhvr>
                                        <p:cTn id="32" dur="166" decel="50000">
                                          <p:stCondLst>
                                            <p:cond delay="676"/>
                                          </p:stCondLst>
                                        </p:cTn>
                                        <p:tgtEl>
                                          <p:spTgt spid="1042"/>
                                        </p:tgtEl>
                                      </p:cBhvr>
                                      <p:to x="100000" y="100000"/>
                                    </p:animScale>
                                    <p:animScale>
                                      <p:cBhvr>
                                        <p:cTn id="33" dur="26">
                                          <p:stCondLst>
                                            <p:cond delay="1312"/>
                                          </p:stCondLst>
                                        </p:cTn>
                                        <p:tgtEl>
                                          <p:spTgt spid="1042"/>
                                        </p:tgtEl>
                                      </p:cBhvr>
                                      <p:to x="100000" y="80000"/>
                                    </p:animScale>
                                    <p:animScale>
                                      <p:cBhvr>
                                        <p:cTn id="34" dur="166" decel="50000">
                                          <p:stCondLst>
                                            <p:cond delay="1338"/>
                                          </p:stCondLst>
                                        </p:cTn>
                                        <p:tgtEl>
                                          <p:spTgt spid="1042"/>
                                        </p:tgtEl>
                                      </p:cBhvr>
                                      <p:to x="100000" y="100000"/>
                                    </p:animScale>
                                    <p:animScale>
                                      <p:cBhvr>
                                        <p:cTn id="35" dur="26">
                                          <p:stCondLst>
                                            <p:cond delay="1642"/>
                                          </p:stCondLst>
                                        </p:cTn>
                                        <p:tgtEl>
                                          <p:spTgt spid="1042"/>
                                        </p:tgtEl>
                                      </p:cBhvr>
                                      <p:to x="100000" y="90000"/>
                                    </p:animScale>
                                    <p:animScale>
                                      <p:cBhvr>
                                        <p:cTn id="36" dur="166" decel="50000">
                                          <p:stCondLst>
                                            <p:cond delay="1668"/>
                                          </p:stCondLst>
                                        </p:cTn>
                                        <p:tgtEl>
                                          <p:spTgt spid="1042"/>
                                        </p:tgtEl>
                                      </p:cBhvr>
                                      <p:to x="100000" y="100000"/>
                                    </p:animScale>
                                    <p:animScale>
                                      <p:cBhvr>
                                        <p:cTn id="37" dur="26">
                                          <p:stCondLst>
                                            <p:cond delay="1808"/>
                                          </p:stCondLst>
                                        </p:cTn>
                                        <p:tgtEl>
                                          <p:spTgt spid="1042"/>
                                        </p:tgtEl>
                                      </p:cBhvr>
                                      <p:to x="100000" y="95000"/>
                                    </p:animScale>
                                    <p:animScale>
                                      <p:cBhvr>
                                        <p:cTn id="38" dur="166" decel="50000">
                                          <p:stCondLst>
                                            <p:cond delay="1834"/>
                                          </p:stCondLst>
                                        </p:cTn>
                                        <p:tgtEl>
                                          <p:spTgt spid="1042"/>
                                        </p:tgtEl>
                                      </p:cBhvr>
                                      <p:to x="100000" y="100000"/>
                                    </p:animScale>
                                  </p:childTnLst>
                                </p:cTn>
                              </p:par>
                            </p:childTnLst>
                          </p:cTn>
                        </p:par>
                      </p:childTnLst>
                    </p:cTn>
                  </p:par>
                  <p:par>
                    <p:cTn id="39" fill="hold" nodeType="clickPar">
                      <p:stCondLst>
                        <p:cond delay="indefinite"/>
                      </p:stCondLst>
                      <p:childTnLst>
                        <p:par>
                          <p:cTn id="40" fill="hold" nodeType="withGroup">
                            <p:stCondLst>
                              <p:cond delay="0"/>
                            </p:stCondLst>
                            <p:childTnLst>
                              <p:par>
                                <p:cTn id="41" presetID="26" presetClass="entr" presetSubtype="0" fill="hold" nodeType="clickEffect">
                                  <p:stCondLst>
                                    <p:cond delay="0"/>
                                  </p:stCondLst>
                                  <p:childTnLst>
                                    <p:set>
                                      <p:cBhvr>
                                        <p:cTn id="42" dur="1" fill="hold">
                                          <p:stCondLst>
                                            <p:cond delay="0"/>
                                          </p:stCondLst>
                                        </p:cTn>
                                        <p:tgtEl>
                                          <p:spTgt spid="1046"/>
                                        </p:tgtEl>
                                        <p:attrNameLst>
                                          <p:attrName>style.visibility</p:attrName>
                                        </p:attrNameLst>
                                      </p:cBhvr>
                                      <p:to>
                                        <p:strVal val="visible"/>
                                      </p:to>
                                    </p:set>
                                    <p:animEffect transition="in" filter="wipe(down)">
                                      <p:cBhvr>
                                        <p:cTn id="43" dur="580">
                                          <p:stCondLst>
                                            <p:cond delay="0"/>
                                          </p:stCondLst>
                                        </p:cTn>
                                        <p:tgtEl>
                                          <p:spTgt spid="1046"/>
                                        </p:tgtEl>
                                      </p:cBhvr>
                                    </p:animEffect>
                                    <p:anim calcmode="lin" valueType="num">
                                      <p:cBhvr>
                                        <p:cTn id="44" dur="1822" tmFilter="0,0; 0.14,0.36; 0.43,0.73; 0.71,0.91; 1.0,1.0">
                                          <p:stCondLst>
                                            <p:cond delay="0"/>
                                          </p:stCondLst>
                                        </p:cTn>
                                        <p:tgtEl>
                                          <p:spTgt spid="1046"/>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1046"/>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1046"/>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1046"/>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1046"/>
                                        </p:tgtEl>
                                        <p:attrNameLst>
                                          <p:attrName>ppt_y</p:attrName>
                                        </p:attrNameLst>
                                      </p:cBhvr>
                                      <p:tavLst>
                                        <p:tav tm="0" fmla="#ppt_y-sin(pi*$)/81">
                                          <p:val>
                                            <p:fltVal val="0"/>
                                          </p:val>
                                        </p:tav>
                                        <p:tav tm="100000">
                                          <p:val>
                                            <p:fltVal val="1"/>
                                          </p:val>
                                        </p:tav>
                                      </p:tavLst>
                                    </p:anim>
                                    <p:animScale>
                                      <p:cBhvr>
                                        <p:cTn id="49" dur="26">
                                          <p:stCondLst>
                                            <p:cond delay="650"/>
                                          </p:stCondLst>
                                        </p:cTn>
                                        <p:tgtEl>
                                          <p:spTgt spid="1046"/>
                                        </p:tgtEl>
                                      </p:cBhvr>
                                      <p:to x="100000" y="60000"/>
                                    </p:animScale>
                                    <p:animScale>
                                      <p:cBhvr>
                                        <p:cTn id="50" dur="166" decel="50000">
                                          <p:stCondLst>
                                            <p:cond delay="676"/>
                                          </p:stCondLst>
                                        </p:cTn>
                                        <p:tgtEl>
                                          <p:spTgt spid="1046"/>
                                        </p:tgtEl>
                                      </p:cBhvr>
                                      <p:to x="100000" y="100000"/>
                                    </p:animScale>
                                    <p:animScale>
                                      <p:cBhvr>
                                        <p:cTn id="51" dur="26">
                                          <p:stCondLst>
                                            <p:cond delay="1312"/>
                                          </p:stCondLst>
                                        </p:cTn>
                                        <p:tgtEl>
                                          <p:spTgt spid="1046"/>
                                        </p:tgtEl>
                                      </p:cBhvr>
                                      <p:to x="100000" y="80000"/>
                                    </p:animScale>
                                    <p:animScale>
                                      <p:cBhvr>
                                        <p:cTn id="52" dur="166" decel="50000">
                                          <p:stCondLst>
                                            <p:cond delay="1338"/>
                                          </p:stCondLst>
                                        </p:cTn>
                                        <p:tgtEl>
                                          <p:spTgt spid="1046"/>
                                        </p:tgtEl>
                                      </p:cBhvr>
                                      <p:to x="100000" y="100000"/>
                                    </p:animScale>
                                    <p:animScale>
                                      <p:cBhvr>
                                        <p:cTn id="53" dur="26">
                                          <p:stCondLst>
                                            <p:cond delay="1642"/>
                                          </p:stCondLst>
                                        </p:cTn>
                                        <p:tgtEl>
                                          <p:spTgt spid="1046"/>
                                        </p:tgtEl>
                                      </p:cBhvr>
                                      <p:to x="100000" y="90000"/>
                                    </p:animScale>
                                    <p:animScale>
                                      <p:cBhvr>
                                        <p:cTn id="54" dur="166" decel="50000">
                                          <p:stCondLst>
                                            <p:cond delay="1668"/>
                                          </p:stCondLst>
                                        </p:cTn>
                                        <p:tgtEl>
                                          <p:spTgt spid="1046"/>
                                        </p:tgtEl>
                                      </p:cBhvr>
                                      <p:to x="100000" y="100000"/>
                                    </p:animScale>
                                    <p:animScale>
                                      <p:cBhvr>
                                        <p:cTn id="55" dur="26">
                                          <p:stCondLst>
                                            <p:cond delay="1808"/>
                                          </p:stCondLst>
                                        </p:cTn>
                                        <p:tgtEl>
                                          <p:spTgt spid="1046"/>
                                        </p:tgtEl>
                                      </p:cBhvr>
                                      <p:to x="100000" y="95000"/>
                                    </p:animScale>
                                    <p:animScale>
                                      <p:cBhvr>
                                        <p:cTn id="56" dur="166" decel="50000">
                                          <p:stCondLst>
                                            <p:cond delay="1834"/>
                                          </p:stCondLst>
                                        </p:cTn>
                                        <p:tgtEl>
                                          <p:spTgt spid="1046"/>
                                        </p:tgtEl>
                                      </p:cBhvr>
                                      <p:to x="100000" y="100000"/>
                                    </p:animScale>
                                  </p:childTnLst>
                                </p:cTn>
                              </p:par>
                            </p:childTnLst>
                          </p:cTn>
                        </p:par>
                      </p:childTnLst>
                    </p:cTn>
                  </p:par>
                  <p:par>
                    <p:cTn id="57" fill="hold" nodeType="clickPar">
                      <p:stCondLst>
                        <p:cond delay="indefinite"/>
                      </p:stCondLst>
                      <p:childTnLst>
                        <p:par>
                          <p:cTn id="58" fill="hold" nodeType="withGroup">
                            <p:stCondLst>
                              <p:cond delay="0"/>
                            </p:stCondLst>
                            <p:childTnLst>
                              <p:par>
                                <p:cTn id="59" presetID="26" presetClass="entr" presetSubtype="0" fill="hold" nodeType="clickEffect">
                                  <p:stCondLst>
                                    <p:cond delay="0"/>
                                  </p:stCondLst>
                                  <p:childTnLst>
                                    <p:set>
                                      <p:cBhvr>
                                        <p:cTn id="60" dur="1" fill="hold">
                                          <p:stCondLst>
                                            <p:cond delay="0"/>
                                          </p:stCondLst>
                                        </p:cTn>
                                        <p:tgtEl>
                                          <p:spTgt spid="1036"/>
                                        </p:tgtEl>
                                        <p:attrNameLst>
                                          <p:attrName>style.visibility</p:attrName>
                                        </p:attrNameLst>
                                      </p:cBhvr>
                                      <p:to>
                                        <p:strVal val="visible"/>
                                      </p:to>
                                    </p:set>
                                    <p:animEffect transition="in" filter="wipe(down)">
                                      <p:cBhvr>
                                        <p:cTn id="61" dur="580">
                                          <p:stCondLst>
                                            <p:cond delay="0"/>
                                          </p:stCondLst>
                                        </p:cTn>
                                        <p:tgtEl>
                                          <p:spTgt spid="1036"/>
                                        </p:tgtEl>
                                      </p:cBhvr>
                                    </p:animEffect>
                                    <p:anim calcmode="lin" valueType="num">
                                      <p:cBhvr>
                                        <p:cTn id="62" dur="1822" tmFilter="0,0; 0.14,0.36; 0.43,0.73; 0.71,0.91; 1.0,1.0">
                                          <p:stCondLst>
                                            <p:cond delay="0"/>
                                          </p:stCondLst>
                                        </p:cTn>
                                        <p:tgtEl>
                                          <p:spTgt spid="1036"/>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036"/>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036"/>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036"/>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036"/>
                                        </p:tgtEl>
                                        <p:attrNameLst>
                                          <p:attrName>ppt_y</p:attrName>
                                        </p:attrNameLst>
                                      </p:cBhvr>
                                      <p:tavLst>
                                        <p:tav tm="0" fmla="#ppt_y-sin(pi*$)/81">
                                          <p:val>
                                            <p:fltVal val="0"/>
                                          </p:val>
                                        </p:tav>
                                        <p:tav tm="100000">
                                          <p:val>
                                            <p:fltVal val="1"/>
                                          </p:val>
                                        </p:tav>
                                      </p:tavLst>
                                    </p:anim>
                                    <p:animScale>
                                      <p:cBhvr>
                                        <p:cTn id="67" dur="26">
                                          <p:stCondLst>
                                            <p:cond delay="650"/>
                                          </p:stCondLst>
                                        </p:cTn>
                                        <p:tgtEl>
                                          <p:spTgt spid="1036"/>
                                        </p:tgtEl>
                                      </p:cBhvr>
                                      <p:to x="100000" y="60000"/>
                                    </p:animScale>
                                    <p:animScale>
                                      <p:cBhvr>
                                        <p:cTn id="68" dur="166" decel="50000">
                                          <p:stCondLst>
                                            <p:cond delay="676"/>
                                          </p:stCondLst>
                                        </p:cTn>
                                        <p:tgtEl>
                                          <p:spTgt spid="1036"/>
                                        </p:tgtEl>
                                      </p:cBhvr>
                                      <p:to x="100000" y="100000"/>
                                    </p:animScale>
                                    <p:animScale>
                                      <p:cBhvr>
                                        <p:cTn id="69" dur="26">
                                          <p:stCondLst>
                                            <p:cond delay="1312"/>
                                          </p:stCondLst>
                                        </p:cTn>
                                        <p:tgtEl>
                                          <p:spTgt spid="1036"/>
                                        </p:tgtEl>
                                      </p:cBhvr>
                                      <p:to x="100000" y="80000"/>
                                    </p:animScale>
                                    <p:animScale>
                                      <p:cBhvr>
                                        <p:cTn id="70" dur="166" decel="50000">
                                          <p:stCondLst>
                                            <p:cond delay="1338"/>
                                          </p:stCondLst>
                                        </p:cTn>
                                        <p:tgtEl>
                                          <p:spTgt spid="1036"/>
                                        </p:tgtEl>
                                      </p:cBhvr>
                                      <p:to x="100000" y="100000"/>
                                    </p:animScale>
                                    <p:animScale>
                                      <p:cBhvr>
                                        <p:cTn id="71" dur="26">
                                          <p:stCondLst>
                                            <p:cond delay="1642"/>
                                          </p:stCondLst>
                                        </p:cTn>
                                        <p:tgtEl>
                                          <p:spTgt spid="1036"/>
                                        </p:tgtEl>
                                      </p:cBhvr>
                                      <p:to x="100000" y="90000"/>
                                    </p:animScale>
                                    <p:animScale>
                                      <p:cBhvr>
                                        <p:cTn id="72" dur="166" decel="50000">
                                          <p:stCondLst>
                                            <p:cond delay="1668"/>
                                          </p:stCondLst>
                                        </p:cTn>
                                        <p:tgtEl>
                                          <p:spTgt spid="1036"/>
                                        </p:tgtEl>
                                      </p:cBhvr>
                                      <p:to x="100000" y="100000"/>
                                    </p:animScale>
                                    <p:animScale>
                                      <p:cBhvr>
                                        <p:cTn id="73" dur="26">
                                          <p:stCondLst>
                                            <p:cond delay="1808"/>
                                          </p:stCondLst>
                                        </p:cTn>
                                        <p:tgtEl>
                                          <p:spTgt spid="1036"/>
                                        </p:tgtEl>
                                      </p:cBhvr>
                                      <p:to x="100000" y="95000"/>
                                    </p:animScale>
                                    <p:animScale>
                                      <p:cBhvr>
                                        <p:cTn id="74" dur="166" decel="50000">
                                          <p:stCondLst>
                                            <p:cond delay="1834"/>
                                          </p:stCondLst>
                                        </p:cTn>
                                        <p:tgtEl>
                                          <p:spTgt spid="1036"/>
                                        </p:tgtEl>
                                      </p:cBhvr>
                                      <p:to x="100000" y="100000"/>
                                    </p:animScale>
                                  </p:childTnLst>
                                </p:cTn>
                              </p:par>
                            </p:childTnLst>
                          </p:cTn>
                        </p:par>
                      </p:childTnLst>
                    </p:cTn>
                  </p:par>
                  <p:par>
                    <p:cTn id="75" fill="hold" nodeType="clickPar">
                      <p:stCondLst>
                        <p:cond delay="indefinite"/>
                      </p:stCondLst>
                      <p:childTnLst>
                        <p:par>
                          <p:cTn id="76" fill="hold" nodeType="withGroup">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gtEl>
                                        <p:attrNameLst>
                                          <p:attrName>style.visibility</p:attrName>
                                        </p:attrNameLst>
                                      </p:cBhvr>
                                      <p:to>
                                        <p:strVal val="visible"/>
                                      </p:to>
                                    </p:set>
                                    <p:animEffect transition="in" filter="wipe(down)">
                                      <p:cBhvr>
                                        <p:cTn id="79" dur="580">
                                          <p:stCondLst>
                                            <p:cond delay="0"/>
                                          </p:stCondLst>
                                        </p:cTn>
                                        <p:tgtEl>
                                          <p:spTgt spid="3"/>
                                        </p:tgtEl>
                                      </p:cBhvr>
                                    </p:animEffect>
                                    <p:anim calcmode="lin" valueType="num">
                                      <p:cBhvr>
                                        <p:cTn id="8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gtEl>
                                      </p:cBhvr>
                                      <p:to x="100000" y="60000"/>
                                    </p:animScale>
                                    <p:animScale>
                                      <p:cBhvr>
                                        <p:cTn id="86" dur="166" decel="50000">
                                          <p:stCondLst>
                                            <p:cond delay="676"/>
                                          </p:stCondLst>
                                        </p:cTn>
                                        <p:tgtEl>
                                          <p:spTgt spid="3"/>
                                        </p:tgtEl>
                                      </p:cBhvr>
                                      <p:to x="100000" y="100000"/>
                                    </p:animScale>
                                    <p:animScale>
                                      <p:cBhvr>
                                        <p:cTn id="87" dur="26">
                                          <p:stCondLst>
                                            <p:cond delay="1312"/>
                                          </p:stCondLst>
                                        </p:cTn>
                                        <p:tgtEl>
                                          <p:spTgt spid="3"/>
                                        </p:tgtEl>
                                      </p:cBhvr>
                                      <p:to x="100000" y="80000"/>
                                    </p:animScale>
                                    <p:animScale>
                                      <p:cBhvr>
                                        <p:cTn id="88" dur="166" decel="50000">
                                          <p:stCondLst>
                                            <p:cond delay="1338"/>
                                          </p:stCondLst>
                                        </p:cTn>
                                        <p:tgtEl>
                                          <p:spTgt spid="3"/>
                                        </p:tgtEl>
                                      </p:cBhvr>
                                      <p:to x="100000" y="100000"/>
                                    </p:animScale>
                                    <p:animScale>
                                      <p:cBhvr>
                                        <p:cTn id="89" dur="26">
                                          <p:stCondLst>
                                            <p:cond delay="1642"/>
                                          </p:stCondLst>
                                        </p:cTn>
                                        <p:tgtEl>
                                          <p:spTgt spid="3"/>
                                        </p:tgtEl>
                                      </p:cBhvr>
                                      <p:to x="100000" y="90000"/>
                                    </p:animScale>
                                    <p:animScale>
                                      <p:cBhvr>
                                        <p:cTn id="90" dur="166" decel="50000">
                                          <p:stCondLst>
                                            <p:cond delay="1668"/>
                                          </p:stCondLst>
                                        </p:cTn>
                                        <p:tgtEl>
                                          <p:spTgt spid="3"/>
                                        </p:tgtEl>
                                      </p:cBhvr>
                                      <p:to x="100000" y="100000"/>
                                    </p:animScale>
                                    <p:animScale>
                                      <p:cBhvr>
                                        <p:cTn id="91" dur="26">
                                          <p:stCondLst>
                                            <p:cond delay="1808"/>
                                          </p:stCondLst>
                                        </p:cTn>
                                        <p:tgtEl>
                                          <p:spTgt spid="3"/>
                                        </p:tgtEl>
                                      </p:cBhvr>
                                      <p:to x="100000" y="95000"/>
                                    </p:animScale>
                                    <p:animScale>
                                      <p:cBhvr>
                                        <p:cTn id="92" dur="166" decel="50000">
                                          <p:stCondLst>
                                            <p:cond delay="1834"/>
                                          </p:stCondLst>
                                        </p:cTn>
                                        <p:tgtEl>
                                          <p:spTgt spid="3"/>
                                        </p:tgtEl>
                                      </p:cBhvr>
                                      <p:to x="100000" y="100000"/>
                                    </p:animScale>
                                  </p:childTnLst>
                                </p:cTn>
                              </p:par>
                            </p:childTnLst>
                          </p:cTn>
                        </p:par>
                      </p:childTnLst>
                    </p:cTn>
                  </p:par>
                  <p:par>
                    <p:cTn id="93" fill="hold" nodeType="clickPar">
                      <p:stCondLst>
                        <p:cond delay="indefinite"/>
                      </p:stCondLst>
                      <p:childTnLst>
                        <p:par>
                          <p:cTn id="94" fill="hold" nodeType="withGroup">
                            <p:stCondLst>
                              <p:cond delay="0"/>
                            </p:stCondLst>
                            <p:childTnLst>
                              <p:par>
                                <p:cTn id="95" presetID="26" presetClass="entr" presetSubtype="0" fill="hold" nodeType="clickEffect">
                                  <p:stCondLst>
                                    <p:cond delay="0"/>
                                  </p:stCondLst>
                                  <p:childTnLst>
                                    <p:set>
                                      <p:cBhvr>
                                        <p:cTn id="96" dur="1" fill="hold">
                                          <p:stCondLst>
                                            <p:cond delay="0"/>
                                          </p:stCondLst>
                                        </p:cTn>
                                        <p:tgtEl>
                                          <p:spTgt spid="1038"/>
                                        </p:tgtEl>
                                        <p:attrNameLst>
                                          <p:attrName>style.visibility</p:attrName>
                                        </p:attrNameLst>
                                      </p:cBhvr>
                                      <p:to>
                                        <p:strVal val="visible"/>
                                      </p:to>
                                    </p:set>
                                    <p:animEffect transition="in" filter="wipe(down)">
                                      <p:cBhvr>
                                        <p:cTn id="97" dur="580">
                                          <p:stCondLst>
                                            <p:cond delay="0"/>
                                          </p:stCondLst>
                                        </p:cTn>
                                        <p:tgtEl>
                                          <p:spTgt spid="1038"/>
                                        </p:tgtEl>
                                      </p:cBhvr>
                                    </p:animEffect>
                                    <p:anim calcmode="lin" valueType="num">
                                      <p:cBhvr>
                                        <p:cTn id="98" dur="1822" tmFilter="0,0; 0.14,0.36; 0.43,0.73; 0.71,0.91; 1.0,1.0">
                                          <p:stCondLst>
                                            <p:cond delay="0"/>
                                          </p:stCondLst>
                                        </p:cTn>
                                        <p:tgtEl>
                                          <p:spTgt spid="1038"/>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1038"/>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1038"/>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1038"/>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1038"/>
                                        </p:tgtEl>
                                        <p:attrNameLst>
                                          <p:attrName>ppt_y</p:attrName>
                                        </p:attrNameLst>
                                      </p:cBhvr>
                                      <p:tavLst>
                                        <p:tav tm="0" fmla="#ppt_y-sin(pi*$)/81">
                                          <p:val>
                                            <p:fltVal val="0"/>
                                          </p:val>
                                        </p:tav>
                                        <p:tav tm="100000">
                                          <p:val>
                                            <p:fltVal val="1"/>
                                          </p:val>
                                        </p:tav>
                                      </p:tavLst>
                                    </p:anim>
                                    <p:animScale>
                                      <p:cBhvr>
                                        <p:cTn id="103" dur="26">
                                          <p:stCondLst>
                                            <p:cond delay="650"/>
                                          </p:stCondLst>
                                        </p:cTn>
                                        <p:tgtEl>
                                          <p:spTgt spid="1038"/>
                                        </p:tgtEl>
                                      </p:cBhvr>
                                      <p:to x="100000" y="60000"/>
                                    </p:animScale>
                                    <p:animScale>
                                      <p:cBhvr>
                                        <p:cTn id="104" dur="166" decel="50000">
                                          <p:stCondLst>
                                            <p:cond delay="676"/>
                                          </p:stCondLst>
                                        </p:cTn>
                                        <p:tgtEl>
                                          <p:spTgt spid="1038"/>
                                        </p:tgtEl>
                                      </p:cBhvr>
                                      <p:to x="100000" y="100000"/>
                                    </p:animScale>
                                    <p:animScale>
                                      <p:cBhvr>
                                        <p:cTn id="105" dur="26">
                                          <p:stCondLst>
                                            <p:cond delay="1312"/>
                                          </p:stCondLst>
                                        </p:cTn>
                                        <p:tgtEl>
                                          <p:spTgt spid="1038"/>
                                        </p:tgtEl>
                                      </p:cBhvr>
                                      <p:to x="100000" y="80000"/>
                                    </p:animScale>
                                    <p:animScale>
                                      <p:cBhvr>
                                        <p:cTn id="106" dur="166" decel="50000">
                                          <p:stCondLst>
                                            <p:cond delay="1338"/>
                                          </p:stCondLst>
                                        </p:cTn>
                                        <p:tgtEl>
                                          <p:spTgt spid="1038"/>
                                        </p:tgtEl>
                                      </p:cBhvr>
                                      <p:to x="100000" y="100000"/>
                                    </p:animScale>
                                    <p:animScale>
                                      <p:cBhvr>
                                        <p:cTn id="107" dur="26">
                                          <p:stCondLst>
                                            <p:cond delay="1642"/>
                                          </p:stCondLst>
                                        </p:cTn>
                                        <p:tgtEl>
                                          <p:spTgt spid="1038"/>
                                        </p:tgtEl>
                                      </p:cBhvr>
                                      <p:to x="100000" y="90000"/>
                                    </p:animScale>
                                    <p:animScale>
                                      <p:cBhvr>
                                        <p:cTn id="108" dur="166" decel="50000">
                                          <p:stCondLst>
                                            <p:cond delay="1668"/>
                                          </p:stCondLst>
                                        </p:cTn>
                                        <p:tgtEl>
                                          <p:spTgt spid="1038"/>
                                        </p:tgtEl>
                                      </p:cBhvr>
                                      <p:to x="100000" y="100000"/>
                                    </p:animScale>
                                    <p:animScale>
                                      <p:cBhvr>
                                        <p:cTn id="109" dur="26">
                                          <p:stCondLst>
                                            <p:cond delay="1808"/>
                                          </p:stCondLst>
                                        </p:cTn>
                                        <p:tgtEl>
                                          <p:spTgt spid="1038"/>
                                        </p:tgtEl>
                                      </p:cBhvr>
                                      <p:to x="100000" y="95000"/>
                                    </p:animScale>
                                    <p:animScale>
                                      <p:cBhvr>
                                        <p:cTn id="110" dur="166" decel="50000">
                                          <p:stCondLst>
                                            <p:cond delay="1834"/>
                                          </p:stCondLst>
                                        </p:cTn>
                                        <p:tgtEl>
                                          <p:spTgt spid="1038"/>
                                        </p:tgtEl>
                                      </p:cBhvr>
                                      <p:to x="100000" y="100000"/>
                                    </p:animScale>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6" presetClass="entr" presetSubtype="0" fill="hold" nodeType="clickEffect">
                                  <p:stCondLst>
                                    <p:cond delay="0"/>
                                  </p:stCondLst>
                                  <p:childTnLst>
                                    <p:set>
                                      <p:cBhvr>
                                        <p:cTn id="114" dur="1" fill="hold">
                                          <p:stCondLst>
                                            <p:cond delay="0"/>
                                          </p:stCondLst>
                                        </p:cTn>
                                        <p:tgtEl>
                                          <p:spTgt spid="1040"/>
                                        </p:tgtEl>
                                        <p:attrNameLst>
                                          <p:attrName>style.visibility</p:attrName>
                                        </p:attrNameLst>
                                      </p:cBhvr>
                                      <p:to>
                                        <p:strVal val="visible"/>
                                      </p:to>
                                    </p:set>
                                    <p:animEffect transition="in" filter="wipe(down)">
                                      <p:cBhvr>
                                        <p:cTn id="115" dur="580">
                                          <p:stCondLst>
                                            <p:cond delay="0"/>
                                          </p:stCondLst>
                                        </p:cTn>
                                        <p:tgtEl>
                                          <p:spTgt spid="1040"/>
                                        </p:tgtEl>
                                      </p:cBhvr>
                                    </p:animEffect>
                                    <p:anim calcmode="lin" valueType="num">
                                      <p:cBhvr>
                                        <p:cTn id="116" dur="1822" tmFilter="0,0; 0.14,0.36; 0.43,0.73; 0.71,0.91; 1.0,1.0">
                                          <p:stCondLst>
                                            <p:cond delay="0"/>
                                          </p:stCondLst>
                                        </p:cTn>
                                        <p:tgtEl>
                                          <p:spTgt spid="1040"/>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1040"/>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1040"/>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1040"/>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1040"/>
                                        </p:tgtEl>
                                        <p:attrNameLst>
                                          <p:attrName>ppt_y</p:attrName>
                                        </p:attrNameLst>
                                      </p:cBhvr>
                                      <p:tavLst>
                                        <p:tav tm="0" fmla="#ppt_y-sin(pi*$)/81">
                                          <p:val>
                                            <p:fltVal val="0"/>
                                          </p:val>
                                        </p:tav>
                                        <p:tav tm="100000">
                                          <p:val>
                                            <p:fltVal val="1"/>
                                          </p:val>
                                        </p:tav>
                                      </p:tavLst>
                                    </p:anim>
                                    <p:animScale>
                                      <p:cBhvr>
                                        <p:cTn id="121" dur="26">
                                          <p:stCondLst>
                                            <p:cond delay="650"/>
                                          </p:stCondLst>
                                        </p:cTn>
                                        <p:tgtEl>
                                          <p:spTgt spid="1040"/>
                                        </p:tgtEl>
                                      </p:cBhvr>
                                      <p:to x="100000" y="60000"/>
                                    </p:animScale>
                                    <p:animScale>
                                      <p:cBhvr>
                                        <p:cTn id="122" dur="166" decel="50000">
                                          <p:stCondLst>
                                            <p:cond delay="676"/>
                                          </p:stCondLst>
                                        </p:cTn>
                                        <p:tgtEl>
                                          <p:spTgt spid="1040"/>
                                        </p:tgtEl>
                                      </p:cBhvr>
                                      <p:to x="100000" y="100000"/>
                                    </p:animScale>
                                    <p:animScale>
                                      <p:cBhvr>
                                        <p:cTn id="123" dur="26">
                                          <p:stCondLst>
                                            <p:cond delay="1312"/>
                                          </p:stCondLst>
                                        </p:cTn>
                                        <p:tgtEl>
                                          <p:spTgt spid="1040"/>
                                        </p:tgtEl>
                                      </p:cBhvr>
                                      <p:to x="100000" y="80000"/>
                                    </p:animScale>
                                    <p:animScale>
                                      <p:cBhvr>
                                        <p:cTn id="124" dur="166" decel="50000">
                                          <p:stCondLst>
                                            <p:cond delay="1338"/>
                                          </p:stCondLst>
                                        </p:cTn>
                                        <p:tgtEl>
                                          <p:spTgt spid="1040"/>
                                        </p:tgtEl>
                                      </p:cBhvr>
                                      <p:to x="100000" y="100000"/>
                                    </p:animScale>
                                    <p:animScale>
                                      <p:cBhvr>
                                        <p:cTn id="125" dur="26">
                                          <p:stCondLst>
                                            <p:cond delay="1642"/>
                                          </p:stCondLst>
                                        </p:cTn>
                                        <p:tgtEl>
                                          <p:spTgt spid="1040"/>
                                        </p:tgtEl>
                                      </p:cBhvr>
                                      <p:to x="100000" y="90000"/>
                                    </p:animScale>
                                    <p:animScale>
                                      <p:cBhvr>
                                        <p:cTn id="126" dur="166" decel="50000">
                                          <p:stCondLst>
                                            <p:cond delay="1668"/>
                                          </p:stCondLst>
                                        </p:cTn>
                                        <p:tgtEl>
                                          <p:spTgt spid="1040"/>
                                        </p:tgtEl>
                                      </p:cBhvr>
                                      <p:to x="100000" y="100000"/>
                                    </p:animScale>
                                    <p:animScale>
                                      <p:cBhvr>
                                        <p:cTn id="127" dur="26">
                                          <p:stCondLst>
                                            <p:cond delay="1808"/>
                                          </p:stCondLst>
                                        </p:cTn>
                                        <p:tgtEl>
                                          <p:spTgt spid="1040"/>
                                        </p:tgtEl>
                                      </p:cBhvr>
                                      <p:to x="100000" y="95000"/>
                                    </p:animScale>
                                    <p:animScale>
                                      <p:cBhvr>
                                        <p:cTn id="128" dur="166" decel="50000">
                                          <p:stCondLst>
                                            <p:cond delay="1834"/>
                                          </p:stCondLst>
                                        </p:cTn>
                                        <p:tgtEl>
                                          <p:spTgt spid="104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a:extLst>
              <a:ext uri="{FF2B5EF4-FFF2-40B4-BE49-F238E27FC236}">
                <a16:creationId xmlns:a16="http://schemas.microsoft.com/office/drawing/2014/main" id="{509A501F-B303-4D6A-A477-1D04A8256A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aixaDeTexto 1">
            <a:extLst>
              <a:ext uri="{FF2B5EF4-FFF2-40B4-BE49-F238E27FC236}">
                <a16:creationId xmlns:a16="http://schemas.microsoft.com/office/drawing/2014/main" id="{B56FD1DE-AA3D-41F6-A587-BF7D81BB504F}"/>
              </a:ext>
            </a:extLst>
          </p:cNvPr>
          <p:cNvSpPr txBox="1"/>
          <p:nvPr/>
        </p:nvSpPr>
        <p:spPr>
          <a:xfrm>
            <a:off x="177800" y="304800"/>
            <a:ext cx="9696450" cy="1569660"/>
          </a:xfrm>
          <a:prstGeom prst="rect">
            <a:avLst/>
          </a:prstGeom>
          <a:noFill/>
        </p:spPr>
        <p:txBody>
          <a:bodyPr wrap="square">
            <a:spAutoFit/>
          </a:bodyPr>
          <a:lstStyle/>
          <a:p>
            <a:pPr algn="ctr">
              <a:defRPr/>
            </a:pPr>
            <a:r>
              <a:rPr lang="pt-BR" sz="1600" dirty="0">
                <a:solidFill>
                  <a:schemeClr val="accent6">
                    <a:lumMod val="75000"/>
                  </a:schemeClr>
                </a:solidFill>
              </a:rPr>
              <a:t>CONTATOS DA FAPES</a:t>
            </a:r>
          </a:p>
          <a:p>
            <a:pPr algn="ctr">
              <a:defRPr/>
            </a:pPr>
            <a:r>
              <a:rPr lang="pt-BR" sz="1600" dirty="0">
                <a:solidFill>
                  <a:schemeClr val="accent6">
                    <a:lumMod val="75000"/>
                  </a:schemeClr>
                </a:solidFill>
              </a:rPr>
              <a:t>PRESTAÇÃO DE CONTAS FINANCEIRA – </a:t>
            </a:r>
            <a:r>
              <a:rPr lang="pt-BR" sz="1600" dirty="0">
                <a:solidFill>
                  <a:schemeClr val="accent6">
                    <a:lumMod val="75000"/>
                  </a:schemeClr>
                </a:solidFill>
                <a:hlinkClick r:id="rId3">
                  <a:extLst>
                    <a:ext uri="{A12FA001-AC4F-418D-AE19-62706E023703}">
                      <ahyp:hlinkClr xmlns:ahyp="http://schemas.microsoft.com/office/drawing/2018/hyperlinkcolor" val="tx"/>
                    </a:ext>
                  </a:extLst>
                </a:hlinkClick>
              </a:rPr>
              <a:t>prestacao.contas@fapes.es.gov.br</a:t>
            </a:r>
            <a:r>
              <a:rPr lang="pt-BR" sz="1600" dirty="0">
                <a:solidFill>
                  <a:schemeClr val="accent6">
                    <a:lumMod val="75000"/>
                  </a:schemeClr>
                </a:solidFill>
              </a:rPr>
              <a:t> </a:t>
            </a:r>
          </a:p>
          <a:p>
            <a:pPr algn="ctr">
              <a:defRPr/>
            </a:pPr>
            <a:r>
              <a:rPr lang="pt-BR" sz="1600" dirty="0">
                <a:solidFill>
                  <a:schemeClr val="accent6">
                    <a:lumMod val="75000"/>
                  </a:schemeClr>
                </a:solidFill>
              </a:rPr>
              <a:t>TELEFONES: 3636-1892 | 3636-1877 | 3636-1891</a:t>
            </a:r>
          </a:p>
          <a:p>
            <a:pPr algn="ctr">
              <a:defRPr/>
            </a:pPr>
            <a:r>
              <a:rPr lang="pt-BR" sz="1600" dirty="0">
                <a:solidFill>
                  <a:schemeClr val="accent6">
                    <a:lumMod val="75000"/>
                  </a:schemeClr>
                </a:solidFill>
              </a:rPr>
              <a:t>WHATSAPP: (27) 99899-2430</a:t>
            </a:r>
          </a:p>
          <a:p>
            <a:pPr algn="ctr">
              <a:defRPr/>
            </a:pPr>
            <a:endParaRPr lang="pt-BR" sz="1600" dirty="0">
              <a:solidFill>
                <a:schemeClr val="accent6">
                  <a:lumMod val="75000"/>
                </a:schemeClr>
              </a:solidFill>
            </a:endParaRPr>
          </a:p>
          <a:p>
            <a:pPr algn="ctr">
              <a:defRPr/>
            </a:pPr>
            <a:endParaRPr lang="pt-BR" sz="1600" dirty="0">
              <a:solidFill>
                <a:schemeClr val="accent6">
                  <a:lumMod val="75000"/>
                </a:schemeClr>
              </a:solidFill>
            </a:endParaRPr>
          </a:p>
        </p:txBody>
      </p:sp>
      <p:pic>
        <p:nvPicPr>
          <p:cNvPr id="8" name="Imagem 7">
            <a:extLst>
              <a:ext uri="{FF2B5EF4-FFF2-40B4-BE49-F238E27FC236}">
                <a16:creationId xmlns:a16="http://schemas.microsoft.com/office/drawing/2014/main" id="{AD64D4B6-886A-EBB7-1E3A-D30AE907D28D}"/>
              </a:ext>
            </a:extLst>
          </p:cNvPr>
          <p:cNvPicPr>
            <a:picLocks noChangeAspect="1"/>
          </p:cNvPicPr>
          <p:nvPr/>
        </p:nvPicPr>
        <p:blipFill>
          <a:blip r:embed="rId4"/>
          <a:stretch>
            <a:fillRect/>
          </a:stretch>
        </p:blipFill>
        <p:spPr>
          <a:xfrm>
            <a:off x="3352799" y="1351392"/>
            <a:ext cx="3534077" cy="5332252"/>
          </a:xfrm>
          <a:prstGeom prst="rect">
            <a:avLst/>
          </a:prstGeom>
        </p:spPr>
      </p:pic>
    </p:spTree>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7477</TotalTime>
  <Words>3434</Words>
  <Application>Microsoft Office PowerPoint</Application>
  <PresentationFormat>Widescreen</PresentationFormat>
  <Paragraphs>312</Paragraphs>
  <Slides>41</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41</vt:i4>
      </vt:variant>
    </vt:vector>
  </HeadingPairs>
  <TitlesOfParts>
    <vt:vector size="47" baseType="lpstr">
      <vt:lpstr>Arial</vt:lpstr>
      <vt:lpstr>Calibri</vt:lpstr>
      <vt:lpstr>Calibri Light</vt:lpstr>
      <vt:lpstr>Times New Roman</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Recordando alguns conceitos... </vt:lpstr>
      <vt:lpstr>Atenção para alguns Pontos...</vt:lpstr>
      <vt:lpstr>Regra de Ouro...</vt:lpstr>
      <vt:lpstr>Acesso Cidadão / EDOCs</vt:lpstr>
      <vt:lpstr>Acesso Cidadão / EDOCs</vt:lpstr>
      <vt:lpstr>Acesso Cidadão / EDOCs</vt:lpstr>
      <vt:lpstr>Acesso Cidadão / EDOCs</vt:lpstr>
      <vt:lpstr>Dados do Projeto...</vt:lpstr>
      <vt:lpstr>Prazo/Vigência ...</vt:lpstr>
      <vt:lpstr>Liberação de Parcela(s)...</vt:lpstr>
      <vt:lpstr>Da Liberação de Parcela(s)...</vt:lpstr>
      <vt:lpstr>Da Liberação de Parcela(s)...</vt:lpstr>
      <vt:lpstr>Remanejamento...</vt:lpstr>
      <vt:lpstr>Remanejamento...</vt:lpstr>
      <vt:lpstr>Diárias...</vt:lpstr>
      <vt:lpstr>Diárias...</vt:lpstr>
      <vt:lpstr>Passagens...</vt:lpstr>
      <vt:lpstr>DOACI...</vt:lpstr>
      <vt:lpstr>DOACI...</vt:lpstr>
      <vt:lpstr>DOACI...</vt:lpstr>
      <vt:lpstr>DOACI...</vt:lpstr>
      <vt:lpstr>Documento Comprobatório de Pagamento...</vt:lpstr>
      <vt:lpstr>Formas de Pagamentos...</vt:lpstr>
      <vt:lpstr>Recordando alguns conceitos... </vt:lpstr>
      <vt:lpstr>Prestação de Contas Financeira...</vt:lpstr>
      <vt:lpstr>Prestação de Contas Financeira...</vt:lpstr>
      <vt:lpstr>Prestação de Contas Financeira... </vt:lpstr>
      <vt:lpstr>Prestação de Contas Financeira...</vt:lpstr>
      <vt:lpstr>Prestação de Contas Técnica...</vt:lpstr>
      <vt:lpstr>Recordando alguns conceitos... </vt:lpstr>
      <vt:lpstr>SIGFAPES (8.1. Documentos) </vt:lpstr>
      <vt:lpstr>Pendência e Inadimplência ...</vt:lpstr>
      <vt:lpstr>O que acarreta Inadimplência ......</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Geanderson C. Costa</dc:creator>
  <cp:lastModifiedBy>Maria Eduarda Costa Campos Resende da Silva</cp:lastModifiedBy>
  <cp:revision>57</cp:revision>
  <dcterms:created xsi:type="dcterms:W3CDTF">2022-02-22T18:57:42Z</dcterms:created>
  <dcterms:modified xsi:type="dcterms:W3CDTF">2024-10-14T12:39:28Z</dcterms:modified>
</cp:coreProperties>
</file>