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5" r:id="rId2"/>
    <p:sldId id="438" r:id="rId3"/>
    <p:sldId id="461" r:id="rId4"/>
    <p:sldId id="457" r:id="rId5"/>
    <p:sldId id="259" r:id="rId6"/>
    <p:sldId id="260" r:id="rId7"/>
    <p:sldId id="403" r:id="rId8"/>
    <p:sldId id="384" r:id="rId9"/>
    <p:sldId id="385" r:id="rId10"/>
    <p:sldId id="434" r:id="rId11"/>
    <p:sldId id="435" r:id="rId12"/>
    <p:sldId id="436" r:id="rId13"/>
    <p:sldId id="437" r:id="rId14"/>
    <p:sldId id="415" r:id="rId15"/>
    <p:sldId id="416" r:id="rId16"/>
    <p:sldId id="400" r:id="rId17"/>
    <p:sldId id="417" r:id="rId18"/>
    <p:sldId id="418" r:id="rId19"/>
    <p:sldId id="420" r:id="rId20"/>
    <p:sldId id="421" r:id="rId21"/>
    <p:sldId id="387" r:id="rId22"/>
    <p:sldId id="407" r:id="rId23"/>
    <p:sldId id="388" r:id="rId24"/>
    <p:sldId id="444" r:id="rId25"/>
    <p:sldId id="446" r:id="rId26"/>
    <p:sldId id="459" r:id="rId27"/>
    <p:sldId id="458" r:id="rId28"/>
    <p:sldId id="428" r:id="rId29"/>
    <p:sldId id="429" r:id="rId30"/>
    <p:sldId id="414" r:id="rId31"/>
    <p:sldId id="422" r:id="rId32"/>
    <p:sldId id="423" r:id="rId33"/>
    <p:sldId id="424" r:id="rId34"/>
    <p:sldId id="425" r:id="rId35"/>
    <p:sldId id="427" r:id="rId36"/>
    <p:sldId id="389" r:id="rId37"/>
    <p:sldId id="426" r:id="rId38"/>
    <p:sldId id="398" r:id="rId39"/>
    <p:sldId id="399" r:id="rId40"/>
    <p:sldId id="357" r:id="rId41"/>
    <p:sldId id="328"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5" autoAdjust="0"/>
    <p:restoredTop sz="94660"/>
  </p:normalViewPr>
  <p:slideViewPr>
    <p:cSldViewPr snapToGrid="0">
      <p:cViewPr varScale="1">
        <p:scale>
          <a:sx n="113" d="100"/>
          <a:sy n="113" d="100"/>
        </p:scale>
        <p:origin x="6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F0739-5BAF-4B9D-9944-3B7C987BCCB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205A8A3-F8ED-4CDC-A884-9D9AB6122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B837D2F-DE3E-4D35-933B-FE61074764BB}"/>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5" name="Espaço Reservado para Rodapé 4">
            <a:extLst>
              <a:ext uri="{FF2B5EF4-FFF2-40B4-BE49-F238E27FC236}">
                <a16:creationId xmlns:a16="http://schemas.microsoft.com/office/drawing/2014/main" id="{5F41A5AC-8453-4379-A04C-50383A283B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A1CB2E7-0915-4DB8-B0D8-4A1E7FCE5E6D}"/>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114894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79819-8A72-40B3-B103-F520D60369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50648B6-C30A-49E7-AF32-16E12C2BFBD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407EDB-DBCC-459E-B754-5DC12FEC77B4}"/>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5" name="Espaço Reservado para Rodapé 4">
            <a:extLst>
              <a:ext uri="{FF2B5EF4-FFF2-40B4-BE49-F238E27FC236}">
                <a16:creationId xmlns:a16="http://schemas.microsoft.com/office/drawing/2014/main" id="{032887B8-575D-4824-A0B7-FCE6A730C7C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E1C0A4A-CEB7-47E6-A909-49534C71B3D1}"/>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273088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8CADD5-06B3-4120-848C-5AA5263E56D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8DFFF5B-3412-4EDA-949B-953E1A8928F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1CF84C-4C50-471B-A033-3B93139B43B9}"/>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5" name="Espaço Reservado para Rodapé 4">
            <a:extLst>
              <a:ext uri="{FF2B5EF4-FFF2-40B4-BE49-F238E27FC236}">
                <a16:creationId xmlns:a16="http://schemas.microsoft.com/office/drawing/2014/main" id="{24F39E37-C933-46BB-BAAF-BA38963C11F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7913207-F800-4467-ABD5-A8D63D19F62E}"/>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382357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FA7C2-F21C-4100-A701-C31E33A075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7D6F685-A8C2-40FD-BEBC-35B70DB5283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FA551F0-D611-4DFC-9004-A4C9C5082428}"/>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5" name="Espaço Reservado para Rodapé 4">
            <a:extLst>
              <a:ext uri="{FF2B5EF4-FFF2-40B4-BE49-F238E27FC236}">
                <a16:creationId xmlns:a16="http://schemas.microsoft.com/office/drawing/2014/main" id="{52F9A95F-AC9D-4824-ABB5-2DDE0E0BD42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ADFFEE5-684B-4942-B0F9-EA4F3BB5971A}"/>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353623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495823-07EF-4C00-8ACC-8F860236F21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0AF017E-1605-4E9C-8A09-79517135D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4FD3E81-5786-466D-838A-D144CCF95E04}"/>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5" name="Espaço Reservado para Rodapé 4">
            <a:extLst>
              <a:ext uri="{FF2B5EF4-FFF2-40B4-BE49-F238E27FC236}">
                <a16:creationId xmlns:a16="http://schemas.microsoft.com/office/drawing/2014/main" id="{F1CF9597-D675-420B-9C8B-77441447AEA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516376-7472-4666-A828-F01071AA2D22}"/>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193720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41D4B-4562-4E97-854C-6F439CA70D6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5E4855A-8F4B-42AE-8F6C-B70853CE40C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BA17F13-ADCB-444D-8385-689203CFD18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4C9B2DF-8214-4CC3-9B99-2E2B5487CB7C}"/>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6" name="Espaço Reservado para Rodapé 5">
            <a:extLst>
              <a:ext uri="{FF2B5EF4-FFF2-40B4-BE49-F238E27FC236}">
                <a16:creationId xmlns:a16="http://schemas.microsoft.com/office/drawing/2014/main" id="{9BA1E5F2-FF89-485A-A73A-2F0E6D6150F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BF2F4E0-D202-4ADF-A2CB-FE65B0113451}"/>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428076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B0395-7A4E-4629-963C-5FBF5B17A67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78A9887-2CC0-4692-865E-9605F9DAC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0326620-8918-464F-BD54-F572408DA87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07F1008-F39D-49EC-BFA2-D37B92798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3A10B3C-52C3-4C82-AD3C-9F2A29CEE23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989D372-6874-449D-9F28-4ED8D347DE2F}"/>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8" name="Espaço Reservado para Rodapé 7">
            <a:extLst>
              <a:ext uri="{FF2B5EF4-FFF2-40B4-BE49-F238E27FC236}">
                <a16:creationId xmlns:a16="http://schemas.microsoft.com/office/drawing/2014/main" id="{F02AEE58-8F05-4D7D-9FC2-7926E05AD0A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C6AA051-F719-49BA-8598-54A1BD696412}"/>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172689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5275C-C9C5-4D20-931D-99695A27E68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7930BCF-E2F4-4CDD-A856-BB999AA558AE}"/>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4" name="Espaço Reservado para Rodapé 3">
            <a:extLst>
              <a:ext uri="{FF2B5EF4-FFF2-40B4-BE49-F238E27FC236}">
                <a16:creationId xmlns:a16="http://schemas.microsoft.com/office/drawing/2014/main" id="{ED317910-4530-4737-821E-F7883903033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DF6F1A-AF5A-4547-86A9-3A73C5FD2842}"/>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59609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CDA9CF9-2323-44A3-9F2C-11BCE5C7EF90}"/>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3" name="Espaço Reservado para Rodapé 2">
            <a:extLst>
              <a:ext uri="{FF2B5EF4-FFF2-40B4-BE49-F238E27FC236}">
                <a16:creationId xmlns:a16="http://schemas.microsoft.com/office/drawing/2014/main" id="{E6D471AB-E19E-43EF-967A-A3DBD298258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EFE0449-3710-4F9A-B491-BE7EFCE9F0C0}"/>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10973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6DCE6-D896-406B-82FF-381F13DC140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7E9C019-21A1-4381-8876-AC953CAFF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7B845B9-9462-41D9-8250-B0254E7DA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8180B80-6DC0-423B-A97E-FD4D7BB7EBD8}"/>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6" name="Espaço Reservado para Rodapé 5">
            <a:extLst>
              <a:ext uri="{FF2B5EF4-FFF2-40B4-BE49-F238E27FC236}">
                <a16:creationId xmlns:a16="http://schemas.microsoft.com/office/drawing/2014/main" id="{4CDD21E8-F7B2-4B76-8DEE-1813BFF5A3C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315ABAE-663F-437C-9575-EE4DC09AC51A}"/>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49423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2BE05-5FC4-4FD0-B014-36511479191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240061F-5FCC-4889-BA8F-037134438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F491701-FB0D-4933-A0E9-87DCFF4A6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CDE315F-2DE7-46EA-8CD5-9F6CD1C69F89}"/>
              </a:ext>
            </a:extLst>
          </p:cNvPr>
          <p:cNvSpPr>
            <a:spLocks noGrp="1"/>
          </p:cNvSpPr>
          <p:nvPr>
            <p:ph type="dt" sz="half" idx="10"/>
          </p:nvPr>
        </p:nvSpPr>
        <p:spPr/>
        <p:txBody>
          <a:bodyPr/>
          <a:lstStyle/>
          <a:p>
            <a:fld id="{3F724E38-97C0-4BB1-B124-A6A7A23001F9}" type="datetimeFigureOut">
              <a:rPr lang="pt-BR" smtClean="0"/>
              <a:t>14/10/2024</a:t>
            </a:fld>
            <a:endParaRPr lang="pt-BR"/>
          </a:p>
        </p:txBody>
      </p:sp>
      <p:sp>
        <p:nvSpPr>
          <p:cNvPr id="6" name="Espaço Reservado para Rodapé 5">
            <a:extLst>
              <a:ext uri="{FF2B5EF4-FFF2-40B4-BE49-F238E27FC236}">
                <a16:creationId xmlns:a16="http://schemas.microsoft.com/office/drawing/2014/main" id="{1DCF2D49-DD4C-4E3B-B06A-CB776EC937E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73A0B66-A77A-4D5F-B1A0-EDF4D9036804}"/>
              </a:ext>
            </a:extLst>
          </p:cNvPr>
          <p:cNvSpPr>
            <a:spLocks noGrp="1"/>
          </p:cNvSpPr>
          <p:nvPr>
            <p:ph type="sldNum" sz="quarter" idx="12"/>
          </p:nvPr>
        </p:nvSpPr>
        <p:spPr/>
        <p:txBody>
          <a:bodyPr/>
          <a:lstStyle/>
          <a:p>
            <a:fld id="{E3446E8F-379D-469F-AD0E-F058D857F51D}" type="slidenum">
              <a:rPr lang="pt-BR" smtClean="0"/>
              <a:t>‹nº›</a:t>
            </a:fld>
            <a:endParaRPr lang="pt-BR"/>
          </a:p>
        </p:txBody>
      </p:sp>
    </p:spTree>
    <p:extLst>
      <p:ext uri="{BB962C8B-B14F-4D97-AF65-F5344CB8AC3E}">
        <p14:creationId xmlns:p14="http://schemas.microsoft.com/office/powerpoint/2010/main" val="180563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71BA921-B775-474C-8DAC-666149EAC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64324AB-20F0-4198-89E5-3FCCEE868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5BD1CCA-08E3-4727-8B41-197AB3A1E0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24E38-97C0-4BB1-B124-A6A7A23001F9}" type="datetimeFigureOut">
              <a:rPr lang="pt-BR" smtClean="0"/>
              <a:t>14/10/2024</a:t>
            </a:fld>
            <a:endParaRPr lang="pt-BR"/>
          </a:p>
        </p:txBody>
      </p:sp>
      <p:sp>
        <p:nvSpPr>
          <p:cNvPr id="5" name="Espaço Reservado para Rodapé 4">
            <a:extLst>
              <a:ext uri="{FF2B5EF4-FFF2-40B4-BE49-F238E27FC236}">
                <a16:creationId xmlns:a16="http://schemas.microsoft.com/office/drawing/2014/main" id="{9FA1B5B5-CD47-41AF-AE79-0FC4DE1D5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23D466-52C9-4254-84D9-198EED777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46E8F-379D-469F-AD0E-F058D857F51D}" type="slidenum">
              <a:rPr lang="pt-BR" smtClean="0"/>
              <a:t>‹nº›</a:t>
            </a:fld>
            <a:endParaRPr lang="pt-BR"/>
          </a:p>
        </p:txBody>
      </p:sp>
    </p:spTree>
    <p:extLst>
      <p:ext uri="{BB962C8B-B14F-4D97-AF65-F5344CB8AC3E}">
        <p14:creationId xmlns:p14="http://schemas.microsoft.com/office/powerpoint/2010/main" val="166349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tcu.gov.b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fapes.es.gov.br/Media/fapes/Resolu%C3%A7%C3%B5es/Resolu%C3%A7%C3%A3o%20309-2022%20-%20Itens%20financiaveis%20e%20n%C3%A3o%20financiaveis.pdf"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fapes.es.gov.br/Media/fapes/Tutoriais/TUTORIAL%20SIGFAPES%20-%20E-FLOW.pdf" TargetMode="External"/><Relationship Id="rId4" Type="http://schemas.openxmlformats.org/officeDocument/2006/relationships/hyperlink" Target="https://fapes.es.gov.br/Media/fapes/Resolu/Resolu%C3%A7%C3%A3o%20CCAF%20n%C2%BA%20313.2022%20-%20MANUAL%20PCTF%20%20Alterada%20pela%20Resolu%C3%A7%C3%A3o%20CCAF%20n%C2%BA%20341.2024.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hyperlink" Target="mailto:prestacao.contas@fapes.es.gov.b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05B6B-F624-4D35-9505-35098B06CF24}"/>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6CF1F902-F7DA-4EEC-9A95-8694F1B7CA59}"/>
              </a:ext>
            </a:extLst>
          </p:cNvPr>
          <p:cNvSpPr>
            <a:spLocks noGrp="1"/>
          </p:cNvSpPr>
          <p:nvPr>
            <p:ph type="subTitle" idx="1"/>
          </p:nvPr>
        </p:nvSpPr>
        <p:spPr/>
        <p:txBody>
          <a:bodyPr/>
          <a:lstStyle/>
          <a:p>
            <a:endParaRPr lang="pt-BR"/>
          </a:p>
        </p:txBody>
      </p:sp>
      <p:pic>
        <p:nvPicPr>
          <p:cNvPr id="4" name="Imagem 3">
            <a:extLst>
              <a:ext uri="{FF2B5EF4-FFF2-40B4-BE49-F238E27FC236}">
                <a16:creationId xmlns:a16="http://schemas.microsoft.com/office/drawing/2014/main" id="{B32D4440-1C92-46BF-85DB-B6FE7230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0" y="0"/>
            <a:ext cx="12192000" cy="6858000"/>
          </a:xfrm>
          <a:prstGeom prst="rect">
            <a:avLst/>
          </a:prstGeom>
        </p:spPr>
      </p:pic>
      <p:sp>
        <p:nvSpPr>
          <p:cNvPr id="6" name="CaixaDeTexto 5">
            <a:extLst>
              <a:ext uri="{FF2B5EF4-FFF2-40B4-BE49-F238E27FC236}">
                <a16:creationId xmlns:a16="http://schemas.microsoft.com/office/drawing/2014/main" id="{975BA537-58F4-1EB3-6EC8-B439D3A9872B}"/>
              </a:ext>
            </a:extLst>
          </p:cNvPr>
          <p:cNvSpPr txBox="1"/>
          <p:nvPr/>
        </p:nvSpPr>
        <p:spPr>
          <a:xfrm>
            <a:off x="685801" y="620259"/>
            <a:ext cx="9084732" cy="1015663"/>
          </a:xfrm>
          <a:prstGeom prst="rect">
            <a:avLst/>
          </a:prstGeom>
          <a:noFill/>
        </p:spPr>
        <p:txBody>
          <a:bodyPr wrap="square">
            <a:spAutoFit/>
          </a:bodyPr>
          <a:lstStyle/>
          <a:p>
            <a:pPr algn="ctr" eaLnBrk="1" hangingPunct="1">
              <a:defRPr/>
            </a:pPr>
            <a:r>
              <a:rPr lang="pt-BR" altLang="pt-BR" sz="6000" b="1" dirty="0">
                <a:solidFill>
                  <a:schemeClr val="accent1">
                    <a:lumMod val="75000"/>
                  </a:schemeClr>
                </a:solidFill>
                <a:latin typeface="Calibri" panose="020F0502020204030204" pitchFamily="34" charset="0"/>
                <a:cs typeface="Calibri" panose="020F0502020204030204" pitchFamily="34" charset="0"/>
              </a:rPr>
              <a:t>FAPES</a:t>
            </a:r>
          </a:p>
        </p:txBody>
      </p:sp>
      <p:pic>
        <p:nvPicPr>
          <p:cNvPr id="7" name="Imagem 6">
            <a:extLst>
              <a:ext uri="{FF2B5EF4-FFF2-40B4-BE49-F238E27FC236}">
                <a16:creationId xmlns:a16="http://schemas.microsoft.com/office/drawing/2014/main" id="{84161BDB-AE16-9726-77BA-9D6709CDE9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1259" y="5965507"/>
            <a:ext cx="4342765" cy="570230"/>
          </a:xfrm>
          <a:prstGeom prst="rect">
            <a:avLst/>
          </a:prstGeom>
          <a:noFill/>
          <a:ln>
            <a:noFill/>
          </a:ln>
        </p:spPr>
      </p:pic>
      <p:pic>
        <p:nvPicPr>
          <p:cNvPr id="11" name="Imagem 10">
            <a:extLst>
              <a:ext uri="{FF2B5EF4-FFF2-40B4-BE49-F238E27FC236}">
                <a16:creationId xmlns:a16="http://schemas.microsoft.com/office/drawing/2014/main" id="{930DBD65-A2B1-BA8D-2484-29F34782F67A}"/>
              </a:ext>
            </a:extLst>
          </p:cNvPr>
          <p:cNvPicPr>
            <a:picLocks noChangeAspect="1"/>
          </p:cNvPicPr>
          <p:nvPr/>
        </p:nvPicPr>
        <p:blipFill>
          <a:blip r:embed="rId4"/>
          <a:stretch>
            <a:fillRect/>
          </a:stretch>
        </p:blipFill>
        <p:spPr>
          <a:xfrm>
            <a:off x="-44643" y="0"/>
            <a:ext cx="7278667" cy="6858000"/>
          </a:xfrm>
          <a:prstGeom prst="rect">
            <a:avLst/>
          </a:prstGeom>
        </p:spPr>
      </p:pic>
    </p:spTree>
    <p:extLst>
      <p:ext uri="{BB962C8B-B14F-4D97-AF65-F5344CB8AC3E}">
        <p14:creationId xmlns:p14="http://schemas.microsoft.com/office/powerpoint/2010/main" val="134876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1DDFDA71-C3FD-426E-A9CF-B3756A2BD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A4D5EE2E-1C74-4A3A-BA0E-AEB21D446708}"/>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A5CA1811-AA93-4A6F-8E2D-F477F50AC055}"/>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Acesso Cidadão / </a:t>
            </a:r>
            <a:r>
              <a:rPr lang="pt-BR" sz="2800" b="1" dirty="0" err="1">
                <a:solidFill>
                  <a:schemeClr val="accent1">
                    <a:lumMod val="75000"/>
                  </a:schemeClr>
                </a:solidFill>
              </a:rPr>
              <a:t>EDOCs</a:t>
            </a:r>
            <a:endParaRPr lang="pt-BR" sz="2000" b="1" dirty="0">
              <a:solidFill>
                <a:schemeClr val="accent1">
                  <a:lumMod val="75000"/>
                </a:schemeClr>
              </a:solidFill>
            </a:endParaRPr>
          </a:p>
        </p:txBody>
      </p:sp>
      <p:pic>
        <p:nvPicPr>
          <p:cNvPr id="14341" name="Imagem 4">
            <a:extLst>
              <a:ext uri="{FF2B5EF4-FFF2-40B4-BE49-F238E27FC236}">
                <a16:creationId xmlns:a16="http://schemas.microsoft.com/office/drawing/2014/main" id="{13310A4A-57F8-4FFF-81AF-EC988F8DD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3288"/>
            <a:ext cx="635635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m 8">
            <a:extLst>
              <a:ext uri="{FF2B5EF4-FFF2-40B4-BE49-F238E27FC236}">
                <a16:creationId xmlns:a16="http://schemas.microsoft.com/office/drawing/2014/main" id="{FCB75E96-118A-40BB-BA90-A3FD7A71B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375" y="3375025"/>
            <a:ext cx="65992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lipse 11">
            <a:extLst>
              <a:ext uri="{FF2B5EF4-FFF2-40B4-BE49-F238E27FC236}">
                <a16:creationId xmlns:a16="http://schemas.microsoft.com/office/drawing/2014/main" id="{10366713-14D1-49F1-A162-CA8F21185DBC}"/>
              </a:ext>
            </a:extLst>
          </p:cNvPr>
          <p:cNvSpPr/>
          <p:nvPr/>
        </p:nvSpPr>
        <p:spPr>
          <a:xfrm>
            <a:off x="304800" y="1457325"/>
            <a:ext cx="530225" cy="5302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1</a:t>
            </a:r>
          </a:p>
        </p:txBody>
      </p:sp>
      <p:sp>
        <p:nvSpPr>
          <p:cNvPr id="15" name="Elipse 14">
            <a:extLst>
              <a:ext uri="{FF2B5EF4-FFF2-40B4-BE49-F238E27FC236}">
                <a16:creationId xmlns:a16="http://schemas.microsoft.com/office/drawing/2014/main" id="{F97E80B1-83AA-423D-9A8F-B2302C7197FC}"/>
              </a:ext>
            </a:extLst>
          </p:cNvPr>
          <p:cNvSpPr/>
          <p:nvPr/>
        </p:nvSpPr>
        <p:spPr>
          <a:xfrm>
            <a:off x="5830888" y="3822700"/>
            <a:ext cx="530225" cy="5302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2</a:t>
            </a:r>
          </a:p>
        </p:txBody>
      </p:sp>
      <p:sp>
        <p:nvSpPr>
          <p:cNvPr id="13" name="Seta: para a Direita 12">
            <a:extLst>
              <a:ext uri="{FF2B5EF4-FFF2-40B4-BE49-F238E27FC236}">
                <a16:creationId xmlns:a16="http://schemas.microsoft.com/office/drawing/2014/main" id="{FC7CBA93-B4B9-454C-A294-B6A1FB4DB5A9}"/>
              </a:ext>
            </a:extLst>
          </p:cNvPr>
          <p:cNvSpPr/>
          <p:nvPr/>
        </p:nvSpPr>
        <p:spPr>
          <a:xfrm>
            <a:off x="400050" y="2870200"/>
            <a:ext cx="530225" cy="296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Seta: para a Direita 16">
            <a:extLst>
              <a:ext uri="{FF2B5EF4-FFF2-40B4-BE49-F238E27FC236}">
                <a16:creationId xmlns:a16="http://schemas.microsoft.com/office/drawing/2014/main" id="{4B180B05-E646-4CDE-B931-52649730B087}"/>
              </a:ext>
            </a:extLst>
          </p:cNvPr>
          <p:cNvSpPr/>
          <p:nvPr/>
        </p:nvSpPr>
        <p:spPr>
          <a:xfrm>
            <a:off x="400050" y="3338513"/>
            <a:ext cx="530225" cy="2968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Seta: para Baixo 13">
            <a:extLst>
              <a:ext uri="{FF2B5EF4-FFF2-40B4-BE49-F238E27FC236}">
                <a16:creationId xmlns:a16="http://schemas.microsoft.com/office/drawing/2014/main" id="{093E9D47-A419-4B74-B26D-BEFE82DBCDAB}"/>
              </a:ext>
            </a:extLst>
          </p:cNvPr>
          <p:cNvSpPr/>
          <p:nvPr/>
        </p:nvSpPr>
        <p:spPr>
          <a:xfrm>
            <a:off x="6904038" y="3863975"/>
            <a:ext cx="768350" cy="8540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1" name="Seta: para Baixo 20">
            <a:extLst>
              <a:ext uri="{FF2B5EF4-FFF2-40B4-BE49-F238E27FC236}">
                <a16:creationId xmlns:a16="http://schemas.microsoft.com/office/drawing/2014/main" id="{7C3E67A8-66D1-4842-BCE9-D48DC619D338}"/>
              </a:ext>
            </a:extLst>
          </p:cNvPr>
          <p:cNvSpPr/>
          <p:nvPr/>
        </p:nvSpPr>
        <p:spPr>
          <a:xfrm rot="10800000">
            <a:off x="11098213" y="3760788"/>
            <a:ext cx="530225" cy="5302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ppt_w</p:attrName>
                                        </p:attrNameLst>
                                      </p:cBhvr>
                                      <p:tavLst>
                                        <p:tav tm="0" fmla="#ppt_w*sin(2.5*pi*$)">
                                          <p:val>
                                            <p:fltVal val="0"/>
                                          </p:val>
                                        </p:tav>
                                        <p:tav tm="100000">
                                          <p:val>
                                            <p:fltVal val="1"/>
                                          </p:val>
                                        </p:tav>
                                      </p:tavLst>
                                    </p:anim>
                                    <p:anim calcmode="lin" valueType="num">
                                      <p:cBhvr>
                                        <p:cTn id="2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anim calcmode="lin" valueType="num">
                                      <p:cBhvr>
                                        <p:cTn id="33" dur="2000" fill="hold"/>
                                        <p:tgtEl>
                                          <p:spTgt spid="21"/>
                                        </p:tgtEl>
                                        <p:attrNameLst>
                                          <p:attrName>ppt_w</p:attrName>
                                        </p:attrNameLst>
                                      </p:cBhvr>
                                      <p:tavLst>
                                        <p:tav tm="0" fmla="#ppt_w*sin(2.5*pi*$)">
                                          <p:val>
                                            <p:fltVal val="0"/>
                                          </p:val>
                                        </p:tav>
                                        <p:tav tm="100000">
                                          <p:val>
                                            <p:fltVal val="1"/>
                                          </p:val>
                                        </p:tav>
                                      </p:tavLst>
                                    </p:anim>
                                    <p:anim calcmode="lin" valueType="num">
                                      <p:cBhvr>
                                        <p:cTn id="3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3" grpId="0" animBg="1"/>
      <p:bldP spid="17" grpId="0" animBg="1"/>
      <p:bldP spid="14"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D87226E5-1F75-4634-9419-CA910CA28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F672E0E5-C70E-4C73-A184-F9A7B80F15A8}"/>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EEC7225B-073B-4429-A69B-ED2B59E081CC}"/>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Acesso Cidadão / </a:t>
            </a:r>
            <a:r>
              <a:rPr lang="pt-BR" sz="2800" b="1" dirty="0" err="1">
                <a:solidFill>
                  <a:schemeClr val="accent1">
                    <a:lumMod val="75000"/>
                  </a:schemeClr>
                </a:solidFill>
              </a:rPr>
              <a:t>EDOCs</a:t>
            </a:r>
            <a:endParaRPr lang="pt-BR" sz="2000" b="1" dirty="0">
              <a:solidFill>
                <a:schemeClr val="accent1">
                  <a:lumMod val="75000"/>
                </a:schemeClr>
              </a:solidFill>
            </a:endParaRPr>
          </a:p>
        </p:txBody>
      </p:sp>
      <p:sp>
        <p:nvSpPr>
          <p:cNvPr id="15" name="Elipse 14">
            <a:extLst>
              <a:ext uri="{FF2B5EF4-FFF2-40B4-BE49-F238E27FC236}">
                <a16:creationId xmlns:a16="http://schemas.microsoft.com/office/drawing/2014/main" id="{A7E43A30-22E0-4797-B6FD-D1CEA0FD5BD0}"/>
              </a:ext>
            </a:extLst>
          </p:cNvPr>
          <p:cNvSpPr/>
          <p:nvPr/>
        </p:nvSpPr>
        <p:spPr>
          <a:xfrm>
            <a:off x="5830888" y="3822700"/>
            <a:ext cx="530225" cy="530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2</a:t>
            </a:r>
          </a:p>
        </p:txBody>
      </p:sp>
      <p:sp>
        <p:nvSpPr>
          <p:cNvPr id="14" name="Seta: para Baixo 13">
            <a:extLst>
              <a:ext uri="{FF2B5EF4-FFF2-40B4-BE49-F238E27FC236}">
                <a16:creationId xmlns:a16="http://schemas.microsoft.com/office/drawing/2014/main" id="{5402CC8A-9A21-450D-8484-2D512FB9C22C}"/>
              </a:ext>
            </a:extLst>
          </p:cNvPr>
          <p:cNvSpPr/>
          <p:nvPr/>
        </p:nvSpPr>
        <p:spPr>
          <a:xfrm>
            <a:off x="6904038" y="3863975"/>
            <a:ext cx="768350" cy="854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5367" name="Imagem 1">
            <a:extLst>
              <a:ext uri="{FF2B5EF4-FFF2-40B4-BE49-F238E27FC236}">
                <a16:creationId xmlns:a16="http://schemas.microsoft.com/office/drawing/2014/main" id="{9E14AA23-D344-4385-84A8-F673934E47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4366"/>
            <a:ext cx="992187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lipse 11">
            <a:extLst>
              <a:ext uri="{FF2B5EF4-FFF2-40B4-BE49-F238E27FC236}">
                <a16:creationId xmlns:a16="http://schemas.microsoft.com/office/drawing/2014/main" id="{8630E2F1-0236-4D47-81B5-3F92423E5A56}"/>
              </a:ext>
            </a:extLst>
          </p:cNvPr>
          <p:cNvSpPr/>
          <p:nvPr/>
        </p:nvSpPr>
        <p:spPr>
          <a:xfrm>
            <a:off x="8388032" y="3043396"/>
            <a:ext cx="530225" cy="5302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3</a:t>
            </a:r>
          </a:p>
        </p:txBody>
      </p:sp>
      <p:sp>
        <p:nvSpPr>
          <p:cNvPr id="13" name="Seta: para a Direita 12">
            <a:extLst>
              <a:ext uri="{FF2B5EF4-FFF2-40B4-BE49-F238E27FC236}">
                <a16:creationId xmlns:a16="http://schemas.microsoft.com/office/drawing/2014/main" id="{5E43FBAA-D2D5-4A5D-9FC2-4C2075F97F71}"/>
              </a:ext>
            </a:extLst>
          </p:cNvPr>
          <p:cNvSpPr/>
          <p:nvPr/>
        </p:nvSpPr>
        <p:spPr>
          <a:xfrm rot="5400000">
            <a:off x="778669" y="785812"/>
            <a:ext cx="530225" cy="14747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Seta: para a Direita 16">
            <a:extLst>
              <a:ext uri="{FF2B5EF4-FFF2-40B4-BE49-F238E27FC236}">
                <a16:creationId xmlns:a16="http://schemas.microsoft.com/office/drawing/2014/main" id="{3CBA7B9A-67BA-42F5-A925-2B746190FBC1}"/>
              </a:ext>
            </a:extLst>
          </p:cNvPr>
          <p:cNvSpPr/>
          <p:nvPr/>
        </p:nvSpPr>
        <p:spPr>
          <a:xfrm rot="10800000">
            <a:off x="4207669" y="1905159"/>
            <a:ext cx="530225" cy="2968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1" name="Seta: para Baixo 20">
            <a:extLst>
              <a:ext uri="{FF2B5EF4-FFF2-40B4-BE49-F238E27FC236}">
                <a16:creationId xmlns:a16="http://schemas.microsoft.com/office/drawing/2014/main" id="{BF29FD52-EDB9-49E3-B005-29C5E4F16F4B}"/>
              </a:ext>
            </a:extLst>
          </p:cNvPr>
          <p:cNvSpPr/>
          <p:nvPr/>
        </p:nvSpPr>
        <p:spPr>
          <a:xfrm rot="10800000">
            <a:off x="8983662" y="2202021"/>
            <a:ext cx="530225" cy="5302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B2521D44-359F-47AB-80C5-3FB2F2AF2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BF03B4C0-5702-4B30-B2AC-C396C19FD564}"/>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263B6ED1-1812-4762-A75F-D50844F33E76}"/>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Acesso Cidadão / </a:t>
            </a:r>
            <a:r>
              <a:rPr lang="pt-BR" sz="2800" b="1" dirty="0" err="1">
                <a:solidFill>
                  <a:schemeClr val="accent1">
                    <a:lumMod val="75000"/>
                  </a:schemeClr>
                </a:solidFill>
              </a:rPr>
              <a:t>EDOCs</a:t>
            </a:r>
            <a:endParaRPr lang="pt-BR" sz="2000" b="1" dirty="0">
              <a:solidFill>
                <a:schemeClr val="accent1">
                  <a:lumMod val="75000"/>
                </a:schemeClr>
              </a:solidFill>
            </a:endParaRPr>
          </a:p>
        </p:txBody>
      </p:sp>
      <p:pic>
        <p:nvPicPr>
          <p:cNvPr id="16389" name="Imagem 2">
            <a:extLst>
              <a:ext uri="{FF2B5EF4-FFF2-40B4-BE49-F238E27FC236}">
                <a16:creationId xmlns:a16="http://schemas.microsoft.com/office/drawing/2014/main" id="{36FFB7CB-1ACF-4FCE-A488-630E508D3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020763"/>
            <a:ext cx="11039475"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CAD3FDE2-1C72-4087-8C97-919E27D6C53F}"/>
              </a:ext>
            </a:extLst>
          </p:cNvPr>
          <p:cNvSpPr/>
          <p:nvPr/>
        </p:nvSpPr>
        <p:spPr>
          <a:xfrm>
            <a:off x="1538288" y="2624138"/>
            <a:ext cx="1431925" cy="11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Retângulo 17">
            <a:extLst>
              <a:ext uri="{FF2B5EF4-FFF2-40B4-BE49-F238E27FC236}">
                <a16:creationId xmlns:a16="http://schemas.microsoft.com/office/drawing/2014/main" id="{22493F6E-4FBF-4F35-85D2-FCF831617E53}"/>
              </a:ext>
            </a:extLst>
          </p:cNvPr>
          <p:cNvSpPr/>
          <p:nvPr/>
        </p:nvSpPr>
        <p:spPr>
          <a:xfrm>
            <a:off x="10226675" y="3365500"/>
            <a:ext cx="1209675" cy="173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18">
            <a:extLst>
              <a:ext uri="{FF2B5EF4-FFF2-40B4-BE49-F238E27FC236}">
                <a16:creationId xmlns:a16="http://schemas.microsoft.com/office/drawing/2014/main" id="{3CC2005C-D338-4035-920F-E8EC3C4EBF28}"/>
              </a:ext>
            </a:extLst>
          </p:cNvPr>
          <p:cNvSpPr/>
          <p:nvPr/>
        </p:nvSpPr>
        <p:spPr>
          <a:xfrm>
            <a:off x="6381750" y="3533775"/>
            <a:ext cx="1431925" cy="119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Retângulo 19">
            <a:extLst>
              <a:ext uri="{FF2B5EF4-FFF2-40B4-BE49-F238E27FC236}">
                <a16:creationId xmlns:a16="http://schemas.microsoft.com/office/drawing/2014/main" id="{9015BA07-72AC-4335-B55F-03C3EB41C9E6}"/>
              </a:ext>
            </a:extLst>
          </p:cNvPr>
          <p:cNvSpPr/>
          <p:nvPr/>
        </p:nvSpPr>
        <p:spPr>
          <a:xfrm>
            <a:off x="6521450" y="4160838"/>
            <a:ext cx="1431925" cy="11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2" name="Elipse 21">
            <a:extLst>
              <a:ext uri="{FF2B5EF4-FFF2-40B4-BE49-F238E27FC236}">
                <a16:creationId xmlns:a16="http://schemas.microsoft.com/office/drawing/2014/main" id="{9B7FEB53-C70E-4DDD-A75F-71835CC1FE06}"/>
              </a:ext>
            </a:extLst>
          </p:cNvPr>
          <p:cNvSpPr/>
          <p:nvPr/>
        </p:nvSpPr>
        <p:spPr>
          <a:xfrm>
            <a:off x="4841875" y="1536700"/>
            <a:ext cx="530225" cy="5302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4</a:t>
            </a:r>
          </a:p>
        </p:txBody>
      </p:sp>
      <p:sp>
        <p:nvSpPr>
          <p:cNvPr id="9" name="Seta: para a Direita 8">
            <a:extLst>
              <a:ext uri="{FF2B5EF4-FFF2-40B4-BE49-F238E27FC236}">
                <a16:creationId xmlns:a16="http://schemas.microsoft.com/office/drawing/2014/main" id="{9F8B15D7-D758-4504-BF5A-1A653238E092}"/>
              </a:ext>
            </a:extLst>
          </p:cNvPr>
          <p:cNvSpPr/>
          <p:nvPr/>
        </p:nvSpPr>
        <p:spPr>
          <a:xfrm rot="10800000">
            <a:off x="3009900" y="1350963"/>
            <a:ext cx="625475" cy="450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Seta: para a Direita 22">
            <a:extLst>
              <a:ext uri="{FF2B5EF4-FFF2-40B4-BE49-F238E27FC236}">
                <a16:creationId xmlns:a16="http://schemas.microsoft.com/office/drawing/2014/main" id="{C1ABD52D-0C05-4266-AC78-69DC20F9CB62}"/>
              </a:ext>
            </a:extLst>
          </p:cNvPr>
          <p:cNvSpPr/>
          <p:nvPr/>
        </p:nvSpPr>
        <p:spPr>
          <a:xfrm rot="10800000">
            <a:off x="4992688" y="2398713"/>
            <a:ext cx="625475" cy="450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A3B5974-162F-4037-A827-834726C4A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4A2E10B5-01D0-46B9-84DF-23A2EB5A7D0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9DE1250A-FDBA-472B-87B8-42E32DABFF04}"/>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Acesso Cidadão / </a:t>
            </a:r>
            <a:r>
              <a:rPr lang="pt-BR" sz="2800" b="1" dirty="0" err="1">
                <a:solidFill>
                  <a:schemeClr val="accent1">
                    <a:lumMod val="75000"/>
                  </a:schemeClr>
                </a:solidFill>
              </a:rPr>
              <a:t>EDOCs</a:t>
            </a:r>
            <a:endParaRPr lang="pt-BR" sz="2000" b="1" dirty="0">
              <a:solidFill>
                <a:schemeClr val="accent1">
                  <a:lumMod val="75000"/>
                </a:schemeClr>
              </a:solidFill>
            </a:endParaRPr>
          </a:p>
        </p:txBody>
      </p:sp>
      <p:sp>
        <p:nvSpPr>
          <p:cNvPr id="5" name="Retângulo 4">
            <a:extLst>
              <a:ext uri="{FF2B5EF4-FFF2-40B4-BE49-F238E27FC236}">
                <a16:creationId xmlns:a16="http://schemas.microsoft.com/office/drawing/2014/main" id="{43973AE8-9A60-44AA-9239-B1746FC9C090}"/>
              </a:ext>
            </a:extLst>
          </p:cNvPr>
          <p:cNvSpPr/>
          <p:nvPr/>
        </p:nvSpPr>
        <p:spPr>
          <a:xfrm>
            <a:off x="1538288" y="2624138"/>
            <a:ext cx="1431925" cy="11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Retângulo 17">
            <a:extLst>
              <a:ext uri="{FF2B5EF4-FFF2-40B4-BE49-F238E27FC236}">
                <a16:creationId xmlns:a16="http://schemas.microsoft.com/office/drawing/2014/main" id="{6992DAA8-7644-4239-A33E-129B68AACCEF}"/>
              </a:ext>
            </a:extLst>
          </p:cNvPr>
          <p:cNvSpPr/>
          <p:nvPr/>
        </p:nvSpPr>
        <p:spPr>
          <a:xfrm>
            <a:off x="10226675" y="3365500"/>
            <a:ext cx="1209675" cy="173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18">
            <a:extLst>
              <a:ext uri="{FF2B5EF4-FFF2-40B4-BE49-F238E27FC236}">
                <a16:creationId xmlns:a16="http://schemas.microsoft.com/office/drawing/2014/main" id="{1CBDCB12-5677-409A-B753-5DEE25CA48DA}"/>
              </a:ext>
            </a:extLst>
          </p:cNvPr>
          <p:cNvSpPr/>
          <p:nvPr/>
        </p:nvSpPr>
        <p:spPr>
          <a:xfrm>
            <a:off x="6381750" y="3533775"/>
            <a:ext cx="1431925" cy="119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Retângulo 19">
            <a:extLst>
              <a:ext uri="{FF2B5EF4-FFF2-40B4-BE49-F238E27FC236}">
                <a16:creationId xmlns:a16="http://schemas.microsoft.com/office/drawing/2014/main" id="{2B428D53-8E91-4BAB-9B86-22B35E25C9FA}"/>
              </a:ext>
            </a:extLst>
          </p:cNvPr>
          <p:cNvSpPr/>
          <p:nvPr/>
        </p:nvSpPr>
        <p:spPr>
          <a:xfrm>
            <a:off x="6521450" y="4160838"/>
            <a:ext cx="1431925" cy="11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7416" name="Imagem 1">
            <a:extLst>
              <a:ext uri="{FF2B5EF4-FFF2-40B4-BE49-F238E27FC236}">
                <a16:creationId xmlns:a16="http://schemas.microsoft.com/office/drawing/2014/main" id="{EE1CCB89-0EF2-457E-B532-6FAD6A953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903288"/>
            <a:ext cx="107743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eta: para a Direita 10">
            <a:extLst>
              <a:ext uri="{FF2B5EF4-FFF2-40B4-BE49-F238E27FC236}">
                <a16:creationId xmlns:a16="http://schemas.microsoft.com/office/drawing/2014/main" id="{CB77659D-626F-4299-AE32-9615845D0C61}"/>
              </a:ext>
            </a:extLst>
          </p:cNvPr>
          <p:cNvSpPr/>
          <p:nvPr/>
        </p:nvSpPr>
        <p:spPr>
          <a:xfrm rot="10800000">
            <a:off x="4430713" y="5499100"/>
            <a:ext cx="676275" cy="322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1" name="Seta: para a Direita 20">
            <a:extLst>
              <a:ext uri="{FF2B5EF4-FFF2-40B4-BE49-F238E27FC236}">
                <a16:creationId xmlns:a16="http://schemas.microsoft.com/office/drawing/2014/main" id="{1D05DE0B-E431-4A35-872E-EB759AAF1894}"/>
              </a:ext>
            </a:extLst>
          </p:cNvPr>
          <p:cNvSpPr/>
          <p:nvPr/>
        </p:nvSpPr>
        <p:spPr>
          <a:xfrm rot="10800000">
            <a:off x="3190875" y="4776788"/>
            <a:ext cx="676275" cy="3222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4" name="Seta: para a Direita 23">
            <a:extLst>
              <a:ext uri="{FF2B5EF4-FFF2-40B4-BE49-F238E27FC236}">
                <a16:creationId xmlns:a16="http://schemas.microsoft.com/office/drawing/2014/main" id="{D532FF13-7770-4118-8117-EB412C7E92F8}"/>
              </a:ext>
            </a:extLst>
          </p:cNvPr>
          <p:cNvSpPr/>
          <p:nvPr/>
        </p:nvSpPr>
        <p:spPr>
          <a:xfrm rot="10800000">
            <a:off x="2836863" y="1382713"/>
            <a:ext cx="676275" cy="3206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5" name="Elipse 24">
            <a:extLst>
              <a:ext uri="{FF2B5EF4-FFF2-40B4-BE49-F238E27FC236}">
                <a16:creationId xmlns:a16="http://schemas.microsoft.com/office/drawing/2014/main" id="{D1835514-E3C9-4E09-8DE7-8554B11F52B5}"/>
              </a:ext>
            </a:extLst>
          </p:cNvPr>
          <p:cNvSpPr/>
          <p:nvPr/>
        </p:nvSpPr>
        <p:spPr>
          <a:xfrm>
            <a:off x="4841875" y="1536700"/>
            <a:ext cx="530225" cy="5302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extLst>
              <a:ext uri="{FF2B5EF4-FFF2-40B4-BE49-F238E27FC236}">
                <a16:creationId xmlns:a16="http://schemas.microsoft.com/office/drawing/2014/main" id="{35D8FF10-59A5-45F8-9BA5-7CAA13E23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DB6126F0-E08B-4ECC-89CD-58B91B7C6917}"/>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 name="Espaço Reservado para Conteúdo 1">
            <a:extLst>
              <a:ext uri="{FF2B5EF4-FFF2-40B4-BE49-F238E27FC236}">
                <a16:creationId xmlns:a16="http://schemas.microsoft.com/office/drawing/2014/main" id="{155A1B5A-2BE3-4B3E-BF49-0BAE4CB39DCA}"/>
              </a:ext>
            </a:extLst>
          </p:cNvPr>
          <p:cNvSpPr>
            <a:spLocks noGrp="1"/>
          </p:cNvSpPr>
          <p:nvPr>
            <p:ph idx="1"/>
          </p:nvPr>
        </p:nvSpPr>
        <p:spPr>
          <a:xfrm>
            <a:off x="473075" y="1109663"/>
            <a:ext cx="10844213" cy="3762375"/>
          </a:xfrm>
        </p:spPr>
        <p:txBody>
          <a:bodyPr/>
          <a:lstStyle/>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dirty="0">
              <a:solidFill>
                <a:schemeClr val="accent6">
                  <a:lumMod val="50000"/>
                </a:schemeClr>
              </a:solidFill>
            </a:endParaRPr>
          </a:p>
          <a:p>
            <a:pPr marL="357188" lvl="1" indent="0" eaLnBrk="1" hangingPunct="1">
              <a:spcBef>
                <a:spcPts val="200"/>
              </a:spcBef>
              <a:spcAft>
                <a:spcPts val="200"/>
              </a:spcAft>
              <a:buFont typeface="Arial" panose="020B0604020202020204" pitchFamily="34" charset="0"/>
              <a:buNone/>
              <a:tabLst>
                <a:tab pos="893763" algn="l"/>
              </a:tabLst>
              <a:defRPr/>
            </a:pPr>
            <a:r>
              <a:rPr lang="pt-BR" dirty="0">
                <a:solidFill>
                  <a:schemeClr val="accent6">
                    <a:lumMod val="50000"/>
                  </a:schemeClr>
                </a:solidFill>
              </a:rPr>
              <a:t>			</a:t>
            </a:r>
          </a:p>
          <a:p>
            <a:pPr marL="357188" lvl="1" indent="0" eaLnBrk="1" hangingPunct="1">
              <a:spcBef>
                <a:spcPts val="200"/>
              </a:spcBef>
              <a:spcAft>
                <a:spcPts val="200"/>
              </a:spcAft>
              <a:buFont typeface="Arial" panose="020B0604020202020204" pitchFamily="34" charset="0"/>
              <a:buNone/>
              <a:tabLst>
                <a:tab pos="893763" algn="l"/>
              </a:tabLst>
              <a:defRPr/>
            </a:pPr>
            <a:endParaRPr lang="pt-BR" dirty="0">
              <a:solidFill>
                <a:schemeClr val="accent6">
                  <a:lumMod val="50000"/>
                </a:schemeClr>
              </a:solidFill>
            </a:endParaRPr>
          </a:p>
          <a:p>
            <a:pPr marL="357188" lvl="1" indent="0" eaLnBrk="1" hangingPunct="1">
              <a:spcBef>
                <a:spcPts val="200"/>
              </a:spcBef>
              <a:spcAft>
                <a:spcPts val="200"/>
              </a:spcAft>
              <a:buFont typeface="Arial" panose="020B0604020202020204" pitchFamily="34" charset="0"/>
              <a:buNone/>
              <a:tabLst>
                <a:tab pos="893763" algn="l"/>
              </a:tabLst>
              <a:defRPr/>
            </a:pPr>
            <a:endParaRPr lang="pt-BR" dirty="0">
              <a:solidFill>
                <a:schemeClr val="accent6">
                  <a:lumMod val="50000"/>
                </a:schemeClr>
              </a:solidFill>
            </a:endParaRPr>
          </a:p>
          <a:p>
            <a:pPr marL="357188" lvl="1" indent="0" eaLnBrk="1" hangingPunct="1">
              <a:spcBef>
                <a:spcPts val="200"/>
              </a:spcBef>
              <a:spcAft>
                <a:spcPts val="200"/>
              </a:spcAft>
              <a:buFont typeface="Arial" panose="020B0604020202020204" pitchFamily="34" charset="0"/>
              <a:buNone/>
              <a:tabLst>
                <a:tab pos="893763" algn="l"/>
              </a:tabLst>
              <a:defRPr/>
            </a:pPr>
            <a:endParaRPr lang="pt-BR" dirty="0">
              <a:solidFill>
                <a:schemeClr val="accent6">
                  <a:lumMod val="50000"/>
                </a:schemeClr>
              </a:solidFill>
            </a:endParaRPr>
          </a:p>
          <a:p>
            <a:pPr marL="357188" lvl="1" indent="0" eaLnBrk="1" hangingPunct="1">
              <a:spcBef>
                <a:spcPts val="1800"/>
              </a:spcBef>
              <a:spcAft>
                <a:spcPts val="1200"/>
              </a:spcAft>
              <a:buFont typeface="Arial" panose="020B0604020202020204" pitchFamily="34" charset="0"/>
              <a:buNone/>
              <a:tabLst>
                <a:tab pos="893763" algn="l"/>
              </a:tabLst>
              <a:defRPr/>
            </a:pPr>
            <a:endParaRPr lang="pt-BR" sz="2800" dirty="0">
              <a:solidFill>
                <a:srgbClr val="0070C0"/>
              </a:solidFill>
            </a:endParaRPr>
          </a:p>
        </p:txBody>
      </p:sp>
      <p:sp>
        <p:nvSpPr>
          <p:cNvPr id="6" name="Título 1">
            <a:extLst>
              <a:ext uri="{FF2B5EF4-FFF2-40B4-BE49-F238E27FC236}">
                <a16:creationId xmlns:a16="http://schemas.microsoft.com/office/drawing/2014/main" id="{C12C0584-8D92-48C1-8CB8-54852696D44F}"/>
              </a:ext>
            </a:extLst>
          </p:cNvPr>
          <p:cNvSpPr>
            <a:spLocks noGrp="1"/>
          </p:cNvSpPr>
          <p:nvPr>
            <p:ph type="title"/>
          </p:nvPr>
        </p:nvSpPr>
        <p:spPr>
          <a:xfrm>
            <a:off x="400050" y="90488"/>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Dados do Projeto...</a:t>
            </a:r>
            <a:endParaRPr lang="pt-BR" sz="2000" b="1" dirty="0">
              <a:solidFill>
                <a:schemeClr val="accent1">
                  <a:lumMod val="75000"/>
                </a:schemeClr>
              </a:solidFill>
            </a:endParaRPr>
          </a:p>
        </p:txBody>
      </p:sp>
      <p:pic>
        <p:nvPicPr>
          <p:cNvPr id="18438" name="Imagem 4">
            <a:extLst>
              <a:ext uri="{FF2B5EF4-FFF2-40B4-BE49-F238E27FC236}">
                <a16:creationId xmlns:a16="http://schemas.microsoft.com/office/drawing/2014/main" id="{3BA97C2B-B616-426A-99A3-BD1280339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846138"/>
            <a:ext cx="8620125" cy="602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Direita 8">
            <a:extLst>
              <a:ext uri="{FF2B5EF4-FFF2-40B4-BE49-F238E27FC236}">
                <a16:creationId xmlns:a16="http://schemas.microsoft.com/office/drawing/2014/main" id="{3032D1E3-CEE6-4DC7-999A-CAF7F7B53C88}"/>
              </a:ext>
            </a:extLst>
          </p:cNvPr>
          <p:cNvSpPr/>
          <p:nvPr/>
        </p:nvSpPr>
        <p:spPr>
          <a:xfrm>
            <a:off x="1011238" y="1781175"/>
            <a:ext cx="2092325" cy="1033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Projeto / Edital / Coordenador </a:t>
            </a:r>
          </a:p>
        </p:txBody>
      </p:sp>
      <p:sp>
        <p:nvSpPr>
          <p:cNvPr id="12" name="Seta: para a Direita 11">
            <a:extLst>
              <a:ext uri="{FF2B5EF4-FFF2-40B4-BE49-F238E27FC236}">
                <a16:creationId xmlns:a16="http://schemas.microsoft.com/office/drawing/2014/main" id="{988BC3F4-451D-4791-A174-C2622832F81B}"/>
              </a:ext>
            </a:extLst>
          </p:cNvPr>
          <p:cNvSpPr/>
          <p:nvPr/>
        </p:nvSpPr>
        <p:spPr>
          <a:xfrm>
            <a:off x="520700" y="3343275"/>
            <a:ext cx="2760663" cy="479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Termo de Outorga</a:t>
            </a:r>
          </a:p>
        </p:txBody>
      </p:sp>
      <p:sp>
        <p:nvSpPr>
          <p:cNvPr id="11" name="Seta: para a Esquerda 10">
            <a:extLst>
              <a:ext uri="{FF2B5EF4-FFF2-40B4-BE49-F238E27FC236}">
                <a16:creationId xmlns:a16="http://schemas.microsoft.com/office/drawing/2014/main" id="{443D6A22-CD33-4933-9DD7-B1B33CD61714}"/>
              </a:ext>
            </a:extLst>
          </p:cNvPr>
          <p:cNvSpPr/>
          <p:nvPr/>
        </p:nvSpPr>
        <p:spPr>
          <a:xfrm>
            <a:off x="4821238" y="3429000"/>
            <a:ext cx="2147887" cy="500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N° Processo</a:t>
            </a:r>
          </a:p>
        </p:txBody>
      </p:sp>
      <p:sp>
        <p:nvSpPr>
          <p:cNvPr id="16" name="Seta: para a Direita 15">
            <a:extLst>
              <a:ext uri="{FF2B5EF4-FFF2-40B4-BE49-F238E27FC236}">
                <a16:creationId xmlns:a16="http://schemas.microsoft.com/office/drawing/2014/main" id="{4D9B26C3-8419-4678-932E-9EDDE56FE95B}"/>
              </a:ext>
            </a:extLst>
          </p:cNvPr>
          <p:cNvSpPr/>
          <p:nvPr/>
        </p:nvSpPr>
        <p:spPr>
          <a:xfrm>
            <a:off x="211138" y="4081463"/>
            <a:ext cx="2759075" cy="479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Vigência</a:t>
            </a:r>
          </a:p>
        </p:txBody>
      </p:sp>
      <p:sp>
        <p:nvSpPr>
          <p:cNvPr id="17" name="Seta: para a Esquerda 16">
            <a:extLst>
              <a:ext uri="{FF2B5EF4-FFF2-40B4-BE49-F238E27FC236}">
                <a16:creationId xmlns:a16="http://schemas.microsoft.com/office/drawing/2014/main" id="{D8A14ECD-AF5A-4804-B933-BB0AECE530FD}"/>
              </a:ext>
            </a:extLst>
          </p:cNvPr>
          <p:cNvSpPr/>
          <p:nvPr/>
        </p:nvSpPr>
        <p:spPr>
          <a:xfrm>
            <a:off x="3281363" y="5610224"/>
            <a:ext cx="2147888" cy="358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Projeto Aprovado</a:t>
            </a:r>
          </a:p>
        </p:txBody>
      </p:sp>
      <p:sp>
        <p:nvSpPr>
          <p:cNvPr id="13" name="Seta: para a Esquerda 12">
            <a:extLst>
              <a:ext uri="{FF2B5EF4-FFF2-40B4-BE49-F238E27FC236}">
                <a16:creationId xmlns:a16="http://schemas.microsoft.com/office/drawing/2014/main" id="{9BDC1BBA-4FEE-4556-B9A2-7BBADD150C31}"/>
              </a:ext>
            </a:extLst>
          </p:cNvPr>
          <p:cNvSpPr/>
          <p:nvPr/>
        </p:nvSpPr>
        <p:spPr>
          <a:xfrm>
            <a:off x="9088438" y="1387475"/>
            <a:ext cx="1111250" cy="523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16" grpId="0" animBg="1"/>
      <p:bldP spid="17"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38294A19-3815-4DA2-8CEA-A968D45CE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CE5FECAA-538E-4D8B-91D3-3AB8297654E4}"/>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EB8E0369-3EB2-45C1-9374-3F85F9135FC1}"/>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Prazo/Vigência ...</a:t>
            </a:r>
            <a:endParaRPr lang="pt-BR" sz="2000" b="1" dirty="0">
              <a:solidFill>
                <a:schemeClr val="accent1">
                  <a:lumMod val="75000"/>
                </a:schemeClr>
              </a:solidFill>
            </a:endParaRPr>
          </a:p>
        </p:txBody>
      </p:sp>
      <p:pic>
        <p:nvPicPr>
          <p:cNvPr id="19461" name="Imagem 4">
            <a:extLst>
              <a:ext uri="{FF2B5EF4-FFF2-40B4-BE49-F238E27FC236}">
                <a16:creationId xmlns:a16="http://schemas.microsoft.com/office/drawing/2014/main" id="{471C0B28-FC5E-4829-A820-BA0677F1F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1008063"/>
            <a:ext cx="8890000"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Direita 8">
            <a:extLst>
              <a:ext uri="{FF2B5EF4-FFF2-40B4-BE49-F238E27FC236}">
                <a16:creationId xmlns:a16="http://schemas.microsoft.com/office/drawing/2014/main" id="{7ED3E436-24F9-4623-9371-C4148B21075C}"/>
              </a:ext>
            </a:extLst>
          </p:cNvPr>
          <p:cNvSpPr/>
          <p:nvPr/>
        </p:nvSpPr>
        <p:spPr>
          <a:xfrm>
            <a:off x="227013" y="3540125"/>
            <a:ext cx="1587500" cy="94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Seta: para a Direita 9">
            <a:extLst>
              <a:ext uri="{FF2B5EF4-FFF2-40B4-BE49-F238E27FC236}">
                <a16:creationId xmlns:a16="http://schemas.microsoft.com/office/drawing/2014/main" id="{DF187C48-F7B4-4FE0-8974-2D242EDFD1E6}"/>
              </a:ext>
            </a:extLst>
          </p:cNvPr>
          <p:cNvSpPr/>
          <p:nvPr/>
        </p:nvSpPr>
        <p:spPr>
          <a:xfrm>
            <a:off x="227013" y="4591050"/>
            <a:ext cx="1522412" cy="881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Seta: para a Esquerda 10">
            <a:extLst>
              <a:ext uri="{FF2B5EF4-FFF2-40B4-BE49-F238E27FC236}">
                <a16:creationId xmlns:a16="http://schemas.microsoft.com/office/drawing/2014/main" id="{9C9E10ED-C883-4A17-85D3-BBB2CDCABE00}"/>
              </a:ext>
            </a:extLst>
          </p:cNvPr>
          <p:cNvSpPr/>
          <p:nvPr/>
        </p:nvSpPr>
        <p:spPr>
          <a:xfrm>
            <a:off x="9478963" y="2125663"/>
            <a:ext cx="1111250" cy="5222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52B7E0FD-BE4A-4BBF-93F1-DE87486EA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30ACBD04-3639-400B-A99C-EEF9B882BECF}"/>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 name="Espaço Reservado para Conteúdo 1">
            <a:extLst>
              <a:ext uri="{FF2B5EF4-FFF2-40B4-BE49-F238E27FC236}">
                <a16:creationId xmlns:a16="http://schemas.microsoft.com/office/drawing/2014/main" id="{7BE2C113-D4C5-4DED-B6E7-DC4B3BE151A6}"/>
              </a:ext>
            </a:extLst>
          </p:cNvPr>
          <p:cNvSpPr>
            <a:spLocks noGrp="1"/>
          </p:cNvSpPr>
          <p:nvPr>
            <p:ph idx="1"/>
          </p:nvPr>
        </p:nvSpPr>
        <p:spPr>
          <a:xfrm>
            <a:off x="804863" y="2319867"/>
            <a:ext cx="8704897" cy="3326235"/>
          </a:xfrm>
        </p:spPr>
        <p:txBody>
          <a:bodyPr>
            <a:normAutofit/>
          </a:bodyPr>
          <a:lstStyle/>
          <a:p>
            <a:pPr marL="357188" lvl="1" indent="0" algn="just" eaLnBrk="1" hangingPunct="1">
              <a:spcBef>
                <a:spcPts val="1800"/>
              </a:spcBef>
              <a:spcAft>
                <a:spcPts val="1200"/>
              </a:spcAft>
              <a:buFont typeface="Arial" panose="020B0604020202020204" pitchFamily="34" charset="0"/>
              <a:buNone/>
              <a:tabLst>
                <a:tab pos="893763" algn="l"/>
              </a:tabLst>
              <a:defRPr/>
            </a:pPr>
            <a:endParaRPr lang="pt-BR" sz="2000" b="1" dirty="0">
              <a:solidFill>
                <a:schemeClr val="accent1">
                  <a:lumMod val="75000"/>
                </a:schemeClr>
              </a:solidFill>
            </a:endParaRPr>
          </a:p>
          <a:p>
            <a:pPr marL="700088" lvl="1" indent="-342900" algn="just" eaLnBrk="1" hangingPunct="1">
              <a:spcBef>
                <a:spcPts val="600"/>
              </a:spcBef>
              <a:spcAft>
                <a:spcPts val="600"/>
              </a:spcAft>
              <a:buFont typeface="Wingdings" panose="05000000000000000000" pitchFamily="2" charset="2"/>
              <a:buChar char="§"/>
              <a:tabLst>
                <a:tab pos="893763" algn="l"/>
              </a:tabLst>
              <a:defRPr/>
            </a:pPr>
            <a:r>
              <a:rPr lang="pt-BR" sz="2000" dirty="0">
                <a:solidFill>
                  <a:schemeClr val="accent1">
                    <a:lumMod val="75000"/>
                  </a:schemeClr>
                </a:solidFill>
              </a:rPr>
              <a:t>O pagamento da(s) parcela(s) ocorrerá de acordo com o Cronograma de Desembolso do Termo de Outorga.</a:t>
            </a:r>
          </a:p>
          <a:p>
            <a:pPr marL="700088" lvl="1" indent="-342900" algn="just" eaLnBrk="1" hangingPunct="1">
              <a:spcBef>
                <a:spcPts val="600"/>
              </a:spcBef>
              <a:spcAft>
                <a:spcPts val="600"/>
              </a:spcAft>
              <a:buFont typeface="Wingdings" panose="05000000000000000000" pitchFamily="2" charset="2"/>
              <a:buChar char="§"/>
              <a:tabLst>
                <a:tab pos="893763" algn="l"/>
              </a:tabLst>
              <a:defRPr/>
            </a:pPr>
            <a:r>
              <a:rPr lang="pt-BR" sz="2000" dirty="0">
                <a:solidFill>
                  <a:schemeClr val="accent1">
                    <a:lumMod val="75000"/>
                  </a:schemeClr>
                </a:solidFill>
              </a:rPr>
              <a:t>A primeira/única parcela será liberada após a assinatura do TO e abertura da conta bancária. </a:t>
            </a:r>
          </a:p>
          <a:p>
            <a:pPr marL="700088" lvl="1" indent="-342900" algn="just" eaLnBrk="1" hangingPunct="1">
              <a:spcBef>
                <a:spcPts val="600"/>
              </a:spcBef>
              <a:spcAft>
                <a:spcPts val="600"/>
              </a:spcAft>
              <a:buFont typeface="Wingdings" panose="05000000000000000000" pitchFamily="2" charset="2"/>
              <a:buChar char="§"/>
              <a:tabLst>
                <a:tab pos="893763" algn="l"/>
              </a:tabLst>
              <a:defRPr/>
            </a:pPr>
            <a:r>
              <a:rPr lang="pt-BR" sz="2000" dirty="0">
                <a:solidFill>
                  <a:schemeClr val="accent1">
                    <a:lumMod val="75000"/>
                  </a:schemeClr>
                </a:solidFill>
              </a:rPr>
              <a:t>A segunda(e sucessivas) parcela será liberada após:</a:t>
            </a:r>
          </a:p>
          <a:p>
            <a:pPr marL="357188" lvl="1" indent="0" algn="just" eaLnBrk="1" hangingPunct="1">
              <a:spcBef>
                <a:spcPts val="600"/>
              </a:spcBef>
              <a:spcAft>
                <a:spcPts val="600"/>
              </a:spcAft>
              <a:buNone/>
              <a:tabLst>
                <a:tab pos="893763" algn="l"/>
              </a:tabLst>
              <a:defRPr/>
            </a:pPr>
            <a:r>
              <a:rPr lang="pt-BR" sz="2000" dirty="0">
                <a:solidFill>
                  <a:schemeClr val="accent1">
                    <a:lumMod val="75000"/>
                  </a:schemeClr>
                </a:solidFill>
              </a:rPr>
              <a:t>	à apresentação da primeira PCTF</a:t>
            </a:r>
            <a:r>
              <a:rPr lang="pt-BR" sz="2000">
                <a:solidFill>
                  <a:schemeClr val="accent1">
                    <a:lumMod val="75000"/>
                  </a:schemeClr>
                </a:solidFill>
              </a:rPr>
              <a:t>; e ao </a:t>
            </a:r>
            <a:r>
              <a:rPr lang="pt-BR" sz="2000" dirty="0">
                <a:solidFill>
                  <a:schemeClr val="accent1">
                    <a:lumMod val="75000"/>
                  </a:schemeClr>
                </a:solidFill>
              </a:rPr>
              <a:t>comprometimento </a:t>
            </a:r>
            <a:r>
              <a:rPr lang="pt-BR" sz="2000">
                <a:solidFill>
                  <a:schemeClr val="accent1">
                    <a:lumMod val="75000"/>
                  </a:schemeClr>
                </a:solidFill>
              </a:rPr>
              <a:t>ou 	comprovação </a:t>
            </a:r>
            <a:r>
              <a:rPr lang="pt-BR" sz="2000" dirty="0">
                <a:solidFill>
                  <a:schemeClr val="accent1">
                    <a:lumMod val="75000"/>
                  </a:schemeClr>
                </a:solidFill>
              </a:rPr>
              <a:t>de realização de despesas de pelo menos 60% 	(</a:t>
            </a:r>
            <a:r>
              <a:rPr lang="pt-BR" sz="2000">
                <a:solidFill>
                  <a:schemeClr val="accent1">
                    <a:lumMod val="75000"/>
                  </a:schemeClr>
                </a:solidFill>
              </a:rPr>
              <a:t>sessenta 	por </a:t>
            </a:r>
            <a:r>
              <a:rPr lang="pt-BR" sz="2000" dirty="0">
                <a:solidFill>
                  <a:schemeClr val="accent1">
                    <a:lumMod val="75000"/>
                  </a:schemeClr>
                </a:solidFill>
              </a:rPr>
              <a:t>cento) dos recursos financeiros recebidos; e</a:t>
            </a:r>
          </a:p>
          <a:p>
            <a:pPr marL="357188" lvl="1" indent="0" algn="just" eaLnBrk="1" hangingPunct="1">
              <a:spcBef>
                <a:spcPts val="1800"/>
              </a:spcBef>
              <a:spcAft>
                <a:spcPts val="1200"/>
              </a:spcAft>
              <a:buFont typeface="Arial" panose="020B0604020202020204" pitchFamily="34" charset="0"/>
              <a:buNone/>
              <a:tabLst>
                <a:tab pos="893763" algn="l"/>
              </a:tabLst>
              <a:defRPr/>
            </a:pPr>
            <a:endParaRPr lang="pt-BR" sz="2000" dirty="0">
              <a:solidFill>
                <a:schemeClr val="accent1">
                  <a:lumMod val="75000"/>
                </a:schemeClr>
              </a:solidFill>
            </a:endParaRPr>
          </a:p>
        </p:txBody>
      </p:sp>
      <p:sp>
        <p:nvSpPr>
          <p:cNvPr id="6" name="Título 1">
            <a:extLst>
              <a:ext uri="{FF2B5EF4-FFF2-40B4-BE49-F238E27FC236}">
                <a16:creationId xmlns:a16="http://schemas.microsoft.com/office/drawing/2014/main" id="{72479B88-862D-40A8-8EE8-1D4F02B8FE74}"/>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Liberação de Parcela(s)...</a:t>
            </a:r>
            <a:endParaRPr lang="pt-BR" sz="2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0A30091-6E80-4432-BF2D-D0775D9B7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AF0E82A9-FC6E-462C-8CAD-0A6A38F94C89}"/>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F604381F-804F-45BC-B4B6-4F2B7F177BB3}"/>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Da Liberação de Parcela(s)...</a:t>
            </a:r>
            <a:endParaRPr lang="pt-BR" sz="2000" b="1" dirty="0">
              <a:solidFill>
                <a:schemeClr val="accent1">
                  <a:lumMod val="75000"/>
                </a:schemeClr>
              </a:solidFill>
            </a:endParaRPr>
          </a:p>
        </p:txBody>
      </p:sp>
      <p:pic>
        <p:nvPicPr>
          <p:cNvPr id="21508" name="Imagem 8">
            <a:extLst>
              <a:ext uri="{FF2B5EF4-FFF2-40B4-BE49-F238E27FC236}">
                <a16:creationId xmlns:a16="http://schemas.microsoft.com/office/drawing/2014/main" id="{374D2585-BB66-4C62-B555-C997F98BA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974725"/>
            <a:ext cx="10874375"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ta: para a Esquerda 9">
            <a:extLst>
              <a:ext uri="{FF2B5EF4-FFF2-40B4-BE49-F238E27FC236}">
                <a16:creationId xmlns:a16="http://schemas.microsoft.com/office/drawing/2014/main" id="{B81874B9-3A2F-40B3-8532-7C0C4EBCDA7A}"/>
              </a:ext>
            </a:extLst>
          </p:cNvPr>
          <p:cNvSpPr/>
          <p:nvPr/>
        </p:nvSpPr>
        <p:spPr>
          <a:xfrm>
            <a:off x="10736263" y="3111500"/>
            <a:ext cx="1131887" cy="703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Seta: Quádrupla 10">
            <a:extLst>
              <a:ext uri="{FF2B5EF4-FFF2-40B4-BE49-F238E27FC236}">
                <a16:creationId xmlns:a16="http://schemas.microsoft.com/office/drawing/2014/main" id="{83509C6C-2313-421E-8A67-2E4B798F4CF9}"/>
              </a:ext>
            </a:extLst>
          </p:cNvPr>
          <p:cNvSpPr/>
          <p:nvPr/>
        </p:nvSpPr>
        <p:spPr>
          <a:xfrm rot="2700000">
            <a:off x="3122613" y="2178050"/>
            <a:ext cx="3722688" cy="3894137"/>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Seta: para a Direita 11">
            <a:extLst>
              <a:ext uri="{FF2B5EF4-FFF2-40B4-BE49-F238E27FC236}">
                <a16:creationId xmlns:a16="http://schemas.microsoft.com/office/drawing/2014/main" id="{146D3E8C-5202-412C-92D1-EEF49CA626DF}"/>
              </a:ext>
            </a:extLst>
          </p:cNvPr>
          <p:cNvSpPr/>
          <p:nvPr/>
        </p:nvSpPr>
        <p:spPr>
          <a:xfrm>
            <a:off x="206375" y="5516563"/>
            <a:ext cx="796925" cy="36671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Seta: para Baixo 12">
            <a:extLst>
              <a:ext uri="{FF2B5EF4-FFF2-40B4-BE49-F238E27FC236}">
                <a16:creationId xmlns:a16="http://schemas.microsoft.com/office/drawing/2014/main" id="{27750B17-2DC6-4119-9C8F-EA2550D9602E}"/>
              </a:ext>
            </a:extLst>
          </p:cNvPr>
          <p:cNvSpPr/>
          <p:nvPr/>
        </p:nvSpPr>
        <p:spPr>
          <a:xfrm>
            <a:off x="7058025" y="1427163"/>
            <a:ext cx="523875" cy="914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 name="Imagem 1">
            <a:extLst>
              <a:ext uri="{FF2B5EF4-FFF2-40B4-BE49-F238E27FC236}">
                <a16:creationId xmlns:a16="http://schemas.microsoft.com/office/drawing/2014/main" id="{40AF627A-FB81-885B-92AB-68B5CFA702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8925" y="6179777"/>
            <a:ext cx="4342765" cy="5702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BAC74FA5-6744-48B0-8524-DDAC9D30C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85714F45-A1B0-4E2E-9BF6-A2511D18BFA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6E6C3D10-7E04-426A-829F-A153FA904A85}"/>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tx2"/>
                </a:solidFill>
              </a:rPr>
              <a:t>Da Liberação de Parcela(s)...</a:t>
            </a:r>
            <a:endParaRPr lang="pt-BR" sz="2000" b="1" dirty="0">
              <a:solidFill>
                <a:schemeClr val="tx2"/>
              </a:solidFill>
            </a:endParaRPr>
          </a:p>
        </p:txBody>
      </p:sp>
      <p:pic>
        <p:nvPicPr>
          <p:cNvPr id="22532" name="Imagem 4">
            <a:extLst>
              <a:ext uri="{FF2B5EF4-FFF2-40B4-BE49-F238E27FC236}">
                <a16:creationId xmlns:a16="http://schemas.microsoft.com/office/drawing/2014/main" id="{174C277C-AD25-4CE5-8527-1ACF76569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38" y="984250"/>
            <a:ext cx="10169525"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Esquerda 8">
            <a:extLst>
              <a:ext uri="{FF2B5EF4-FFF2-40B4-BE49-F238E27FC236}">
                <a16:creationId xmlns:a16="http://schemas.microsoft.com/office/drawing/2014/main" id="{C17C4DAC-F568-4B84-9315-550517B2B927}"/>
              </a:ext>
            </a:extLst>
          </p:cNvPr>
          <p:cNvSpPr/>
          <p:nvPr/>
        </p:nvSpPr>
        <p:spPr>
          <a:xfrm>
            <a:off x="9866313" y="4513263"/>
            <a:ext cx="796925" cy="4429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Seta: para a Direita 9">
            <a:extLst>
              <a:ext uri="{FF2B5EF4-FFF2-40B4-BE49-F238E27FC236}">
                <a16:creationId xmlns:a16="http://schemas.microsoft.com/office/drawing/2014/main" id="{626BBE8C-6A46-4335-9FDD-11D33C1A58C4}"/>
              </a:ext>
            </a:extLst>
          </p:cNvPr>
          <p:cNvSpPr/>
          <p:nvPr/>
        </p:nvSpPr>
        <p:spPr>
          <a:xfrm>
            <a:off x="495300" y="3148013"/>
            <a:ext cx="714375" cy="479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 name="Imagem 1">
            <a:extLst>
              <a:ext uri="{FF2B5EF4-FFF2-40B4-BE49-F238E27FC236}">
                <a16:creationId xmlns:a16="http://schemas.microsoft.com/office/drawing/2014/main" id="{624A0015-06F4-909A-73D2-7EA6165EBD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8925" y="6179777"/>
            <a:ext cx="4342765" cy="5702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805A3584-0438-4F33-83F2-DE470C726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59028BF7-4DB5-4BED-A3C0-F5DCD5CD6EDF}"/>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8C758988-538A-4BD4-9B7F-C38399AFFF32}"/>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tx2"/>
                </a:solidFill>
              </a:rPr>
              <a:t>Remanejamento...</a:t>
            </a:r>
            <a:endParaRPr lang="pt-BR" sz="2000" b="1" dirty="0">
              <a:solidFill>
                <a:schemeClr val="tx2"/>
              </a:solidFill>
            </a:endParaRPr>
          </a:p>
        </p:txBody>
      </p:sp>
      <p:pic>
        <p:nvPicPr>
          <p:cNvPr id="24580" name="Imagem 1">
            <a:extLst>
              <a:ext uri="{FF2B5EF4-FFF2-40B4-BE49-F238E27FC236}">
                <a16:creationId xmlns:a16="http://schemas.microsoft.com/office/drawing/2014/main" id="{6A73E83B-54CD-4945-B775-B190649E6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08" y="942975"/>
            <a:ext cx="9536113"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a:extLst>
              <a:ext uri="{FF2B5EF4-FFF2-40B4-BE49-F238E27FC236}">
                <a16:creationId xmlns:a16="http://schemas.microsoft.com/office/drawing/2014/main" id="{424D1769-5DF7-48B0-9040-97914A38D61D}"/>
              </a:ext>
            </a:extLst>
          </p:cNvPr>
          <p:cNvSpPr/>
          <p:nvPr/>
        </p:nvSpPr>
        <p:spPr>
          <a:xfrm>
            <a:off x="96" y="2433638"/>
            <a:ext cx="1049337" cy="479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Seta: para a Esquerda 8">
            <a:extLst>
              <a:ext uri="{FF2B5EF4-FFF2-40B4-BE49-F238E27FC236}">
                <a16:creationId xmlns:a16="http://schemas.microsoft.com/office/drawing/2014/main" id="{9A296191-F122-4405-ACFE-67EE03523449}"/>
              </a:ext>
            </a:extLst>
          </p:cNvPr>
          <p:cNvSpPr/>
          <p:nvPr/>
        </p:nvSpPr>
        <p:spPr>
          <a:xfrm>
            <a:off x="6191346" y="2638425"/>
            <a:ext cx="973137" cy="6175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tângulo 9">
            <a:extLst>
              <a:ext uri="{FF2B5EF4-FFF2-40B4-BE49-F238E27FC236}">
                <a16:creationId xmlns:a16="http://schemas.microsoft.com/office/drawing/2014/main" id="{476F9C05-D43C-4CEF-9565-8D9C012363AC}"/>
              </a:ext>
            </a:extLst>
          </p:cNvPr>
          <p:cNvSpPr/>
          <p:nvPr/>
        </p:nvSpPr>
        <p:spPr>
          <a:xfrm>
            <a:off x="1528763" y="2590800"/>
            <a:ext cx="4906962" cy="217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 name="Seta: para a Direita 2">
            <a:extLst>
              <a:ext uri="{FF2B5EF4-FFF2-40B4-BE49-F238E27FC236}">
                <a16:creationId xmlns:a16="http://schemas.microsoft.com/office/drawing/2014/main" id="{C62A19B3-163C-4CF5-A2CF-0BA9D3ECCF6E}"/>
              </a:ext>
            </a:extLst>
          </p:cNvPr>
          <p:cNvSpPr/>
          <p:nvPr/>
        </p:nvSpPr>
        <p:spPr>
          <a:xfrm>
            <a:off x="6191346" y="6157913"/>
            <a:ext cx="973137" cy="61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CaixaDeTexto 6">
            <a:extLst>
              <a:ext uri="{FF2B5EF4-FFF2-40B4-BE49-F238E27FC236}">
                <a16:creationId xmlns:a16="http://schemas.microsoft.com/office/drawing/2014/main" id="{5B19500C-B98D-6692-0340-F26008C42DB9}"/>
              </a:ext>
            </a:extLst>
          </p:cNvPr>
          <p:cNvSpPr txBox="1"/>
          <p:nvPr/>
        </p:nvSpPr>
        <p:spPr>
          <a:xfrm>
            <a:off x="806450" y="4951413"/>
            <a:ext cx="6100232" cy="646331"/>
          </a:xfrm>
          <a:prstGeom prst="rect">
            <a:avLst/>
          </a:prstGeom>
          <a:noFill/>
        </p:spPr>
        <p:txBody>
          <a:bodyPr wrap="square">
            <a:spAutoFit/>
          </a:bodyPr>
          <a:lstStyle/>
          <a:p>
            <a:r>
              <a:rPr lang="pt-BR" dirty="0">
                <a:solidFill>
                  <a:schemeClr val="accent1">
                    <a:lumMod val="50000"/>
                  </a:schemeClr>
                </a:solidFill>
              </a:rPr>
              <a:t>https://fapes.es.gov.br/Media/fapes/Importacao/Remanejamento%20Or%C3%A7ament%C3%A1rio_mai2020.pdf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05B6B-F624-4D35-9505-35098B06CF24}"/>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6CF1F902-F7DA-4EEC-9A95-8694F1B7CA59}"/>
              </a:ext>
            </a:extLst>
          </p:cNvPr>
          <p:cNvSpPr>
            <a:spLocks noGrp="1"/>
          </p:cNvSpPr>
          <p:nvPr>
            <p:ph type="subTitle" idx="1"/>
          </p:nvPr>
        </p:nvSpPr>
        <p:spPr/>
        <p:txBody>
          <a:bodyPr/>
          <a:lstStyle/>
          <a:p>
            <a:endParaRPr lang="pt-BR"/>
          </a:p>
        </p:txBody>
      </p:sp>
      <p:pic>
        <p:nvPicPr>
          <p:cNvPr id="4" name="Imagem 3">
            <a:extLst>
              <a:ext uri="{FF2B5EF4-FFF2-40B4-BE49-F238E27FC236}">
                <a16:creationId xmlns:a16="http://schemas.microsoft.com/office/drawing/2014/main" id="{B32D4440-1C92-46BF-85DB-B6FE7230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0" y="0"/>
            <a:ext cx="12192000" cy="6858000"/>
          </a:xfrm>
          <a:prstGeom prst="rect">
            <a:avLst/>
          </a:prstGeom>
        </p:spPr>
      </p:pic>
      <p:sp>
        <p:nvSpPr>
          <p:cNvPr id="6" name="CaixaDeTexto 5">
            <a:extLst>
              <a:ext uri="{FF2B5EF4-FFF2-40B4-BE49-F238E27FC236}">
                <a16:creationId xmlns:a16="http://schemas.microsoft.com/office/drawing/2014/main" id="{1495DC4D-A507-3999-EFAB-462BFC55E0C4}"/>
              </a:ext>
            </a:extLst>
          </p:cNvPr>
          <p:cNvSpPr txBox="1"/>
          <p:nvPr/>
        </p:nvSpPr>
        <p:spPr>
          <a:xfrm>
            <a:off x="660397" y="1170132"/>
            <a:ext cx="9144000" cy="3539430"/>
          </a:xfrm>
          <a:prstGeom prst="rect">
            <a:avLst/>
          </a:prstGeom>
          <a:noFill/>
        </p:spPr>
        <p:txBody>
          <a:bodyPr wrap="square" rtlCol="0">
            <a:spAutoFit/>
          </a:bodyPr>
          <a:lstStyle/>
          <a:p>
            <a:r>
              <a:rPr lang="pt-BR" sz="2400" b="1" dirty="0">
                <a:solidFill>
                  <a:schemeClr val="accent1">
                    <a:lumMod val="75000"/>
                  </a:schemeClr>
                </a:solidFill>
                <a:latin typeface="Calibri" panose="020F0502020204030204" pitchFamily="34" charset="0"/>
                <a:cs typeface="Calibri" panose="020F0502020204030204" pitchFamily="34" charset="0"/>
              </a:rPr>
              <a:t>BANESTES (https://www.banestes.com.br/seguranca/index.html): </a:t>
            </a:r>
          </a:p>
          <a:p>
            <a:pPr algn="just"/>
            <a:r>
              <a:rPr lang="pt-BR" sz="2000" dirty="0">
                <a:solidFill>
                  <a:schemeClr val="accent1">
                    <a:lumMod val="75000"/>
                  </a:schemeClr>
                </a:solidFill>
                <a:latin typeface="Calibri" panose="020F0502020204030204" pitchFamily="34" charset="0"/>
                <a:cs typeface="Calibri" panose="020F0502020204030204" pitchFamily="34" charset="0"/>
              </a:rPr>
              <a:t>Fique atento! Não forneça informações sigilosas, como senhas, contrassenhas, códigos de acesso ou </a:t>
            </a:r>
            <a:r>
              <a:rPr lang="pt-BR" sz="2000" dirty="0" err="1">
                <a:solidFill>
                  <a:schemeClr val="accent1">
                    <a:lumMod val="75000"/>
                  </a:schemeClr>
                </a:solidFill>
                <a:latin typeface="Calibri" panose="020F0502020204030204" pitchFamily="34" charset="0"/>
                <a:cs typeface="Calibri" panose="020F0502020204030204" pitchFamily="34" charset="0"/>
              </a:rPr>
              <a:t>BToken</a:t>
            </a:r>
            <a:r>
              <a:rPr lang="pt-BR" sz="2000" dirty="0">
                <a:solidFill>
                  <a:schemeClr val="accent1">
                    <a:lumMod val="75000"/>
                  </a:schemeClr>
                </a:solidFill>
                <a:latin typeface="Calibri" panose="020F0502020204030204" pitchFamily="34" charset="0"/>
                <a:cs typeface="Calibri" panose="020F0502020204030204" pitchFamily="34" charset="0"/>
              </a:rPr>
              <a:t>. O Banestes não solicita atualização de segurança e não efetua recolhimento de cartões ou dispositivos de clientes. Em caso de suspeitas, entre em contato com a Central de Atendimento do Banestes (0800 645 2030).</a:t>
            </a:r>
          </a:p>
          <a:p>
            <a:pPr algn="just"/>
            <a:r>
              <a:rPr lang="pt-BR" sz="2000" dirty="0">
                <a:solidFill>
                  <a:schemeClr val="accent1">
                    <a:lumMod val="75000"/>
                  </a:schemeClr>
                </a:solidFill>
                <a:latin typeface="Calibri" panose="020F0502020204030204" pitchFamily="34" charset="0"/>
                <a:cs typeface="Calibri" panose="020F0502020204030204" pitchFamily="34" charset="0"/>
              </a:rPr>
              <a:t>O Banestes não entra em contato pedindo informações confidenciais como senhas, nem solicita download ou atualização de segurança do Internet Banking ou do App Banestes.</a:t>
            </a:r>
          </a:p>
          <a:p>
            <a:r>
              <a:rPr lang="pt-BR" sz="2000" dirty="0">
                <a:solidFill>
                  <a:schemeClr val="accent1">
                    <a:lumMod val="75000"/>
                  </a:schemeClr>
                </a:solidFill>
                <a:latin typeface="Calibri" panose="020F0502020204030204" pitchFamily="34" charset="0"/>
                <a:cs typeface="Calibri" panose="020F0502020204030204" pitchFamily="34" charset="0"/>
              </a:rPr>
              <a:t>As atualizações de segurança em nossos canais são sempre feitas de forma silenciosa e automática, sem a necessidade de nenhum comando manual.</a:t>
            </a:r>
          </a:p>
          <a:p>
            <a:pPr algn="just"/>
            <a:endParaRPr lang="pt-BR" sz="2000" dirty="0">
              <a:solidFill>
                <a:schemeClr val="accent1">
                  <a:lumMod val="75000"/>
                </a:schemeClr>
              </a:solidFill>
              <a:latin typeface="Calibri" panose="020F0502020204030204" pitchFamily="34" charset="0"/>
              <a:cs typeface="Calibri" panose="020F0502020204030204" pitchFamily="34" charset="0"/>
            </a:endParaRPr>
          </a:p>
        </p:txBody>
      </p:sp>
      <p:sp>
        <p:nvSpPr>
          <p:cNvPr id="7" name="CaixaDeTexto 6">
            <a:extLst>
              <a:ext uri="{FF2B5EF4-FFF2-40B4-BE49-F238E27FC236}">
                <a16:creationId xmlns:a16="http://schemas.microsoft.com/office/drawing/2014/main" id="{E18014EC-F42C-F266-9338-ED50556B3D6D}"/>
              </a:ext>
            </a:extLst>
          </p:cNvPr>
          <p:cNvSpPr txBox="1"/>
          <p:nvPr/>
        </p:nvSpPr>
        <p:spPr>
          <a:xfrm>
            <a:off x="2491290" y="4288304"/>
            <a:ext cx="9143999" cy="2246769"/>
          </a:xfrm>
          <a:prstGeom prst="rect">
            <a:avLst/>
          </a:prstGeom>
          <a:noFill/>
        </p:spPr>
        <p:txBody>
          <a:bodyPr wrap="square" rtlCol="0">
            <a:spAutoFit/>
          </a:bodyPr>
          <a:lstStyle/>
          <a:p>
            <a:pPr marL="342900" indent="-342900">
              <a:buFontTx/>
              <a:buChar char="-"/>
            </a:pPr>
            <a:r>
              <a:rPr lang="pt-BR" sz="2000" b="1" dirty="0">
                <a:solidFill>
                  <a:schemeClr val="accent1">
                    <a:lumMod val="75000"/>
                  </a:schemeClr>
                </a:solidFill>
                <a:latin typeface="Calibri" panose="020F0502020204030204" pitchFamily="34" charset="0"/>
                <a:cs typeface="Calibri" panose="020F0502020204030204" pitchFamily="34" charset="0"/>
              </a:rPr>
              <a:t>O cartão é de uso pessoal, não forneça a nenhuma outra pessoa;</a:t>
            </a:r>
          </a:p>
          <a:p>
            <a:pPr marL="342900" indent="-342900">
              <a:buFontTx/>
              <a:buChar char="-"/>
            </a:pPr>
            <a:r>
              <a:rPr lang="pt-BR" sz="2000" b="1" dirty="0">
                <a:solidFill>
                  <a:schemeClr val="accent1">
                    <a:lumMod val="75000"/>
                  </a:schemeClr>
                </a:solidFill>
                <a:latin typeface="Calibri" panose="020F0502020204030204" pitchFamily="34" charset="0"/>
                <a:cs typeface="Calibri" panose="020F0502020204030204" pitchFamily="34" charset="0"/>
              </a:rPr>
              <a:t>Ative o modo de “Aviso de Movimentação de Conta no Celular”;</a:t>
            </a:r>
          </a:p>
          <a:p>
            <a:pPr marL="342900" indent="-342900">
              <a:buFontTx/>
              <a:buChar char="-"/>
            </a:pPr>
            <a:r>
              <a:rPr lang="pt-BR" sz="2000" b="1" dirty="0">
                <a:solidFill>
                  <a:schemeClr val="accent1">
                    <a:lumMod val="75000"/>
                  </a:schemeClr>
                </a:solidFill>
                <a:latin typeface="Calibri" panose="020F0502020204030204" pitchFamily="34" charset="0"/>
                <a:cs typeface="Calibri" panose="020F0502020204030204" pitchFamily="34" charset="0"/>
              </a:rPr>
              <a:t>Ative o extrato da eletrônico com envio mensal;</a:t>
            </a:r>
          </a:p>
          <a:p>
            <a:pPr marL="342900" indent="-342900">
              <a:buFontTx/>
              <a:buChar char="-"/>
            </a:pPr>
            <a:r>
              <a:rPr lang="pt-BR" sz="2000" b="1" dirty="0">
                <a:solidFill>
                  <a:schemeClr val="accent1">
                    <a:lumMod val="75000"/>
                  </a:schemeClr>
                </a:solidFill>
                <a:latin typeface="Calibri" panose="020F0502020204030204" pitchFamily="34" charset="0"/>
                <a:cs typeface="Calibri" panose="020F0502020204030204" pitchFamily="34" charset="0"/>
              </a:rPr>
              <a:t>Ative o </a:t>
            </a:r>
            <a:r>
              <a:rPr lang="pt-BR" sz="2000" b="1" dirty="0" err="1">
                <a:solidFill>
                  <a:schemeClr val="accent1">
                    <a:lumMod val="75000"/>
                  </a:schemeClr>
                </a:solidFill>
                <a:latin typeface="Calibri" panose="020F0502020204030204" pitchFamily="34" charset="0"/>
                <a:cs typeface="Calibri" panose="020F0502020204030204" pitchFamily="34" charset="0"/>
              </a:rPr>
              <a:t>Btoken</a:t>
            </a:r>
            <a:r>
              <a:rPr lang="pt-BR" sz="2000" b="1" dirty="0">
                <a:solidFill>
                  <a:schemeClr val="accent1">
                    <a:lumMod val="75000"/>
                  </a:schemeClr>
                </a:solidFill>
                <a:latin typeface="Calibri" panose="020F0502020204030204" pitchFamily="34" charset="0"/>
                <a:cs typeface="Calibri" panose="020F0502020204030204" pitchFamily="34" charset="0"/>
              </a:rPr>
              <a:t>;</a:t>
            </a:r>
          </a:p>
          <a:p>
            <a:pPr marL="342900" indent="-342900">
              <a:buFontTx/>
              <a:buChar char="-"/>
            </a:pPr>
            <a:r>
              <a:rPr lang="pt-BR" sz="2000" b="1" dirty="0">
                <a:solidFill>
                  <a:schemeClr val="accent1">
                    <a:lumMod val="75000"/>
                  </a:schemeClr>
                </a:solidFill>
                <a:latin typeface="Calibri" panose="020F0502020204030204" pitchFamily="34" charset="0"/>
                <a:cs typeface="Calibri" panose="020F0502020204030204" pitchFamily="34" charset="0"/>
              </a:rPr>
              <a:t>Consulte os extratos periodicamente;</a:t>
            </a:r>
          </a:p>
          <a:p>
            <a:pPr marL="342900" indent="-342900">
              <a:buFontTx/>
              <a:buChar char="-"/>
            </a:pPr>
            <a:r>
              <a:rPr lang="pt-BR" sz="2000" b="1" dirty="0">
                <a:solidFill>
                  <a:schemeClr val="accent1">
                    <a:lumMod val="75000"/>
                  </a:schemeClr>
                </a:solidFill>
                <a:latin typeface="Calibri" panose="020F0502020204030204" pitchFamily="34" charset="0"/>
                <a:cs typeface="Calibri" panose="020F0502020204030204" pitchFamily="34" charset="0"/>
              </a:rPr>
              <a:t>Utilize um computador confiável;</a:t>
            </a:r>
          </a:p>
          <a:p>
            <a:pPr marL="342900" indent="-342900">
              <a:buFontTx/>
              <a:buChar char="-"/>
            </a:pPr>
            <a:r>
              <a:rPr lang="pt-BR" sz="2000" b="1" dirty="0">
                <a:solidFill>
                  <a:schemeClr val="accent1">
                    <a:lumMod val="75000"/>
                  </a:schemeClr>
                </a:solidFill>
                <a:latin typeface="Calibri" panose="020F0502020204030204" pitchFamily="34" charset="0"/>
                <a:cs typeface="Calibri" panose="020F0502020204030204" pitchFamily="34" charset="0"/>
              </a:rPr>
              <a:t>Cuidado com as armadilhas digitais e as armadilhas do SPAM.</a:t>
            </a:r>
          </a:p>
        </p:txBody>
      </p:sp>
      <p:sp>
        <p:nvSpPr>
          <p:cNvPr id="9" name="Título 1">
            <a:extLst>
              <a:ext uri="{FF2B5EF4-FFF2-40B4-BE49-F238E27FC236}">
                <a16:creationId xmlns:a16="http://schemas.microsoft.com/office/drawing/2014/main" id="{069F6955-953B-4F4F-A3E5-43B9D8F9B573}"/>
              </a:ext>
            </a:extLst>
          </p:cNvPr>
          <p:cNvSpPr txBox="1">
            <a:spLocks/>
          </p:cNvSpPr>
          <p:nvPr/>
        </p:nvSpPr>
        <p:spPr>
          <a:xfrm>
            <a:off x="327022" y="683074"/>
            <a:ext cx="9810750" cy="480131"/>
          </a:xfrm>
          <a:prstGeom prst="rect">
            <a:avLst/>
          </a:prstGeom>
          <a:solidFill>
            <a:schemeClr val="bg1">
              <a:lumMod val="95000"/>
            </a:schemeClr>
          </a:solidFill>
          <a:ln w="9525" cap="flat" cmpd="sng" algn="ctr">
            <a:noFill/>
            <a:prstDash val="solid"/>
            <a:miter lim="800000"/>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42900" indent="-342900" algn="r">
              <a:defRPr/>
            </a:pPr>
            <a:r>
              <a:rPr lang="pt-BR" sz="2800" b="1" dirty="0">
                <a:solidFill>
                  <a:schemeClr val="accent1">
                    <a:lumMod val="75000"/>
                  </a:schemeClr>
                </a:solidFill>
                <a:latin typeface="Calibri" panose="020F0502020204030204" pitchFamily="34" charset="0"/>
                <a:cs typeface="Calibri" panose="020F0502020204030204" pitchFamily="34" charset="0"/>
              </a:rPr>
              <a:t>PREVENÇÃO A GOLPES</a:t>
            </a:r>
            <a:endParaRPr lang="pt-BR" sz="2000" b="1" dirty="0">
              <a:solidFill>
                <a:schemeClr val="accent1">
                  <a:lumMod val="75000"/>
                </a:schemeClr>
              </a:solidFill>
            </a:endParaRPr>
          </a:p>
        </p:txBody>
      </p:sp>
      <p:pic>
        <p:nvPicPr>
          <p:cNvPr id="12" name="Picture 4" descr="Downloads Banestes">
            <a:extLst>
              <a:ext uri="{FF2B5EF4-FFF2-40B4-BE49-F238E27FC236}">
                <a16:creationId xmlns:a16="http://schemas.microsoft.com/office/drawing/2014/main" id="{E5DBE30E-528A-4635-AD72-F084D8FD6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95" t="22429" r="11281" b="27273"/>
          <a:stretch/>
        </p:blipFill>
        <p:spPr bwMode="auto">
          <a:xfrm>
            <a:off x="0" y="5126188"/>
            <a:ext cx="2353180" cy="84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23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down)">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down)">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down)">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4B5E55C5-433A-4E3D-828C-D14AA9548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7520CAB8-8618-4721-9B7E-19E2D4E075F8}"/>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F9A1B7FD-6D71-47DD-B30D-5C155FEFCBA8}"/>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Remanejamento...</a:t>
            </a:r>
            <a:endParaRPr lang="pt-BR" sz="2000" b="1" dirty="0">
              <a:solidFill>
                <a:schemeClr val="accent1">
                  <a:lumMod val="75000"/>
                </a:schemeClr>
              </a:solidFill>
            </a:endParaRPr>
          </a:p>
        </p:txBody>
      </p:sp>
      <p:pic>
        <p:nvPicPr>
          <p:cNvPr id="25604" name="Imagem 4">
            <a:extLst>
              <a:ext uri="{FF2B5EF4-FFF2-40B4-BE49-F238E27FC236}">
                <a16:creationId xmlns:a16="http://schemas.microsoft.com/office/drawing/2014/main" id="{F03D883A-1288-42B3-9E41-E6D67EF7E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89" y="903288"/>
            <a:ext cx="911542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262ACC98-276E-4B9D-8A02-768C3106E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3B881AE8-FF16-4CD2-AAB0-D68900108A55}"/>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 name="Espaço Reservado para Conteúdo 1">
            <a:extLst>
              <a:ext uri="{FF2B5EF4-FFF2-40B4-BE49-F238E27FC236}">
                <a16:creationId xmlns:a16="http://schemas.microsoft.com/office/drawing/2014/main" id="{15C8C266-5E2D-47CD-B83C-F73D4376213D}"/>
              </a:ext>
            </a:extLst>
          </p:cNvPr>
          <p:cNvSpPr>
            <a:spLocks noGrp="1"/>
          </p:cNvSpPr>
          <p:nvPr>
            <p:ph idx="1"/>
          </p:nvPr>
        </p:nvSpPr>
        <p:spPr>
          <a:xfrm>
            <a:off x="674688" y="1054100"/>
            <a:ext cx="9235794" cy="4050086"/>
          </a:xfrm>
        </p:spPr>
        <p:txBody>
          <a:bodyPr>
            <a:normAutofit fontScale="85000" lnSpcReduction="10000"/>
          </a:bodyPr>
          <a:lstStyle/>
          <a:p>
            <a:pPr marL="357188" lvl="1" indent="0" algn="just">
              <a:spcBef>
                <a:spcPts val="200"/>
              </a:spcBef>
              <a:spcAft>
                <a:spcPts val="200"/>
              </a:spcAft>
              <a:buNone/>
              <a:tabLst>
                <a:tab pos="893763" algn="l"/>
              </a:tabLst>
              <a:defRPr/>
            </a:pPr>
            <a:r>
              <a:rPr lang="pt-BR" sz="2800" dirty="0">
                <a:solidFill>
                  <a:schemeClr val="accent1">
                    <a:lumMod val="75000"/>
                  </a:schemeClr>
                </a:solidFill>
              </a:rPr>
              <a:t>Despesa destinada a cobrir custas com alimentação, hospedagem e locomoção decorrentes de afastamento da sede, pelo período máximo de 15 dias consecutivos/por viagem, limitada a 15 diárias por mês, de acordo com a Instrução de Serviço nº 077 e norma de Itens Financiáveis e Não Financiáveis, disponível na página da FAPES.</a:t>
            </a:r>
          </a:p>
          <a:p>
            <a:pPr marL="357188" lvl="1" indent="0" algn="just" eaLnBrk="1" hangingPunct="1">
              <a:spcBef>
                <a:spcPts val="200"/>
              </a:spcBef>
              <a:spcAft>
                <a:spcPts val="200"/>
              </a:spcAft>
              <a:buFont typeface="Arial" panose="020B0604020202020204" pitchFamily="34" charset="0"/>
              <a:buNone/>
              <a:tabLst>
                <a:tab pos="893763" algn="l"/>
              </a:tabLst>
              <a:defRPr/>
            </a:pPr>
            <a:endParaRPr lang="pt-BR" sz="2800" dirty="0">
              <a:solidFill>
                <a:schemeClr val="accent1">
                  <a:lumMod val="75000"/>
                </a:schemeClr>
              </a:solidFill>
            </a:endParaRP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O pagamento de diária, as mesmas deverão ser comprovadas por meio do preenchimento do Anexo IV – Recibo de Diárias do SIGFAPES e assinatura do mesmo; </a:t>
            </a: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Só poderá receber diária as pessoas que constam como equipe executora do SIGFAPES, observado regras de cada edital;</a:t>
            </a: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É vedado o pagamento de serviços de terceiros de hospedagem para membros do projeto que recebam diárias e vice-versa.</a:t>
            </a:r>
          </a:p>
          <a:p>
            <a:pPr marL="357188" lvl="1" indent="0" algn="just"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
        <p:nvSpPr>
          <p:cNvPr id="6" name="Título 1">
            <a:extLst>
              <a:ext uri="{FF2B5EF4-FFF2-40B4-BE49-F238E27FC236}">
                <a16:creationId xmlns:a16="http://schemas.microsoft.com/office/drawing/2014/main" id="{F82DBE58-8011-47A0-8AEA-26FBA9742A9D}"/>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Diárias...</a:t>
            </a:r>
            <a:endParaRPr lang="pt-BR" sz="2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6BB7D6E5-D6ED-4C46-BA8B-0561CE00B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BC0A32A7-1218-44B8-A1EF-729C571DE9B5}"/>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690BF5EE-4F8D-49B9-8120-A8720E1FC20B}"/>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Diárias...</a:t>
            </a:r>
            <a:endParaRPr lang="pt-BR" sz="2000" b="1" dirty="0">
              <a:solidFill>
                <a:schemeClr val="accent1">
                  <a:lumMod val="75000"/>
                </a:schemeClr>
              </a:solidFill>
            </a:endParaRPr>
          </a:p>
        </p:txBody>
      </p:sp>
      <p:graphicFrame>
        <p:nvGraphicFramePr>
          <p:cNvPr id="3" name="Tabela 2">
            <a:extLst>
              <a:ext uri="{FF2B5EF4-FFF2-40B4-BE49-F238E27FC236}">
                <a16:creationId xmlns:a16="http://schemas.microsoft.com/office/drawing/2014/main" id="{B12000B9-328C-9378-80D9-0972F7B42B27}"/>
              </a:ext>
            </a:extLst>
          </p:cNvPr>
          <p:cNvGraphicFramePr>
            <a:graphicFrameLocks noGrp="1"/>
          </p:cNvGraphicFramePr>
          <p:nvPr>
            <p:extLst>
              <p:ext uri="{D42A27DB-BD31-4B8C-83A1-F6EECF244321}">
                <p14:modId xmlns:p14="http://schemas.microsoft.com/office/powerpoint/2010/main" val="1321558633"/>
              </p:ext>
            </p:extLst>
          </p:nvPr>
        </p:nvGraphicFramePr>
        <p:xfrm>
          <a:off x="138110" y="1185733"/>
          <a:ext cx="9886423" cy="4848784"/>
        </p:xfrm>
        <a:graphic>
          <a:graphicData uri="http://schemas.openxmlformats.org/drawingml/2006/table">
            <a:tbl>
              <a:tblPr firstRow="1" firstCol="1" bandRow="1">
                <a:tableStyleId>{5C22544A-7EE6-4342-B048-85BDC9FD1C3A}</a:tableStyleId>
              </a:tblPr>
              <a:tblGrid>
                <a:gridCol w="1092200">
                  <a:extLst>
                    <a:ext uri="{9D8B030D-6E8A-4147-A177-3AD203B41FA5}">
                      <a16:colId xmlns:a16="http://schemas.microsoft.com/office/drawing/2014/main" val="480330947"/>
                    </a:ext>
                  </a:extLst>
                </a:gridCol>
                <a:gridCol w="736600">
                  <a:extLst>
                    <a:ext uri="{9D8B030D-6E8A-4147-A177-3AD203B41FA5}">
                      <a16:colId xmlns:a16="http://schemas.microsoft.com/office/drawing/2014/main" val="4014539544"/>
                    </a:ext>
                  </a:extLst>
                </a:gridCol>
                <a:gridCol w="6846890">
                  <a:extLst>
                    <a:ext uri="{9D8B030D-6E8A-4147-A177-3AD203B41FA5}">
                      <a16:colId xmlns:a16="http://schemas.microsoft.com/office/drawing/2014/main" val="1927615773"/>
                    </a:ext>
                  </a:extLst>
                </a:gridCol>
                <a:gridCol w="1210733">
                  <a:extLst>
                    <a:ext uri="{9D8B030D-6E8A-4147-A177-3AD203B41FA5}">
                      <a16:colId xmlns:a16="http://schemas.microsoft.com/office/drawing/2014/main" val="2654882574"/>
                    </a:ext>
                  </a:extLst>
                </a:gridCol>
              </a:tblGrid>
              <a:tr h="70914">
                <a:tc gridSpan="4">
                  <a:txBody>
                    <a:bodyPr/>
                    <a:lstStyle/>
                    <a:p>
                      <a:pPr algn="ctr">
                        <a:lnSpc>
                          <a:spcPct val="107000"/>
                        </a:lnSpc>
                        <a:spcAft>
                          <a:spcPts val="800"/>
                        </a:spcAft>
                      </a:pPr>
                      <a:r>
                        <a:rPr lang="pt-BR" sz="1600" dirty="0">
                          <a:effectLst/>
                          <a:latin typeface="+mj-lt"/>
                        </a:rPr>
                        <a:t>DIÁRIA</a:t>
                      </a:r>
                      <a:endParaRPr lang="pt-BR" sz="1600" dirty="0">
                        <a:effectLst/>
                        <a:latin typeface="+mj-lt"/>
                        <a:ea typeface="Calibri" panose="020F0502020204030204" pitchFamily="34" charset="0"/>
                        <a:cs typeface="Times New Roman" panose="02020603050405020304" pitchFamily="18" charset="0"/>
                      </a:endParaRPr>
                    </a:p>
                  </a:txBody>
                  <a:tcPr marL="28365" marR="28365" marT="0"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46258193"/>
                  </a:ext>
                </a:extLst>
              </a:tr>
              <a:tr h="145110">
                <a:tc gridSpan="2">
                  <a:txBody>
                    <a:bodyPr/>
                    <a:lstStyle/>
                    <a:p>
                      <a:pPr algn="ctr">
                        <a:lnSpc>
                          <a:spcPct val="107000"/>
                        </a:lnSpc>
                        <a:spcAft>
                          <a:spcPts val="800"/>
                        </a:spcAft>
                      </a:pPr>
                      <a:r>
                        <a:rPr lang="pt-BR" sz="1600">
                          <a:effectLst/>
                          <a:latin typeface="+mj-lt"/>
                        </a:rPr>
                        <a:t>MODALIDADE</a:t>
                      </a:r>
                      <a:endParaRPr lang="pt-BR" sz="1600">
                        <a:effectLst/>
                        <a:latin typeface="+mj-lt"/>
                        <a:ea typeface="Calibri" panose="020F0502020204030204" pitchFamily="34" charset="0"/>
                        <a:cs typeface="Times New Roman" panose="02020603050405020304" pitchFamily="18" charset="0"/>
                      </a:endParaRPr>
                    </a:p>
                  </a:txBody>
                  <a:tcPr marL="28365" marR="28365" marT="0" marB="0"/>
                </a:tc>
                <a:tc hMerge="1">
                  <a:txBody>
                    <a:bodyPr/>
                    <a:lstStyle/>
                    <a:p>
                      <a:pPr algn="ctr">
                        <a:lnSpc>
                          <a:spcPct val="107000"/>
                        </a:lnSpc>
                        <a:spcAft>
                          <a:spcPts val="800"/>
                        </a:spcAft>
                      </a:pPr>
                      <a:endParaRPr lang="pt-BR" sz="1600">
                        <a:effectLst/>
                        <a:latin typeface="+mj-lt"/>
                        <a:ea typeface="Calibri" panose="020F0502020204030204" pitchFamily="34" charset="0"/>
                        <a:cs typeface="Times New Roman" panose="02020603050405020304" pitchFamily="18" charset="0"/>
                      </a:endParaRPr>
                    </a:p>
                  </a:txBody>
                  <a:tcPr marL="28365" marR="28365" marT="0" marB="0"/>
                </a:tc>
                <a:tc>
                  <a:txBody>
                    <a:bodyPr/>
                    <a:lstStyle/>
                    <a:p>
                      <a:pPr algn="ctr">
                        <a:lnSpc>
                          <a:spcPct val="107000"/>
                        </a:lnSpc>
                        <a:spcAft>
                          <a:spcPts val="800"/>
                        </a:spcAft>
                      </a:pPr>
                      <a:r>
                        <a:rPr lang="pt-BR" sz="1600" b="1" dirty="0">
                          <a:solidFill>
                            <a:schemeClr val="accent1">
                              <a:lumMod val="50000"/>
                            </a:schemeClr>
                          </a:solidFill>
                          <a:effectLst/>
                          <a:latin typeface="+mj-lt"/>
                        </a:rPr>
                        <a:t>GRUPO DE PAÍSES </a:t>
                      </a:r>
                      <a:endParaRPr lang="pt-BR" sz="1600" b="1"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tc>
                <a:tc>
                  <a:txBody>
                    <a:bodyPr/>
                    <a:lstStyle/>
                    <a:p>
                      <a:pPr algn="ctr">
                        <a:lnSpc>
                          <a:spcPct val="107000"/>
                        </a:lnSpc>
                        <a:spcAft>
                          <a:spcPts val="800"/>
                        </a:spcAft>
                      </a:pPr>
                      <a:r>
                        <a:rPr lang="pt-BR" sz="1600" b="1" dirty="0">
                          <a:solidFill>
                            <a:schemeClr val="accent1">
                              <a:lumMod val="50000"/>
                            </a:schemeClr>
                          </a:solidFill>
                          <a:effectLst/>
                          <a:latin typeface="+mj-lt"/>
                        </a:rPr>
                        <a:t>VALOR</a:t>
                      </a:r>
                      <a:endParaRPr lang="pt-BR" sz="1600" b="1"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tc>
                <a:extLst>
                  <a:ext uri="{0D108BD9-81ED-4DB2-BD59-A6C34878D82A}">
                    <a16:rowId xmlns:a16="http://schemas.microsoft.com/office/drawing/2014/main" val="3904548042"/>
                  </a:ext>
                </a:extLst>
              </a:tr>
              <a:tr h="219307">
                <a:tc gridSpan="3">
                  <a:txBody>
                    <a:bodyPr/>
                    <a:lstStyle/>
                    <a:p>
                      <a:pPr algn="just">
                        <a:lnSpc>
                          <a:spcPct val="107000"/>
                        </a:lnSpc>
                        <a:spcAft>
                          <a:spcPts val="800"/>
                        </a:spcAft>
                      </a:pPr>
                      <a:r>
                        <a:rPr lang="pt-BR" sz="1600" dirty="0">
                          <a:effectLst/>
                          <a:latin typeface="+mj-lt"/>
                        </a:rPr>
                        <a:t>No Estado</a:t>
                      </a:r>
                      <a:endParaRPr lang="pt-BR" sz="1600" dirty="0">
                        <a:effectLst/>
                        <a:latin typeface="+mj-lt"/>
                        <a:ea typeface="Calibri" panose="020F0502020204030204" pitchFamily="34" charset="0"/>
                        <a:cs typeface="Times New Roman" panose="02020603050405020304" pitchFamily="18" charset="0"/>
                      </a:endParaRPr>
                    </a:p>
                  </a:txBody>
                  <a:tcPr marL="28365" marR="28365" marT="0" marB="0"/>
                </a:tc>
                <a:tc hMerge="1">
                  <a:txBody>
                    <a:bodyPr/>
                    <a:lstStyle/>
                    <a:p>
                      <a:endParaRPr lang="pt-BR"/>
                    </a:p>
                  </a:txBody>
                  <a:tcPr/>
                </a:tc>
                <a:tc hMerge="1">
                  <a:txBody>
                    <a:bodyPr/>
                    <a:lstStyle/>
                    <a:p>
                      <a:endParaRPr lang="pt-BR"/>
                    </a:p>
                  </a:txBody>
                  <a:tcPr/>
                </a:tc>
                <a:tc>
                  <a:txBody>
                    <a:bodyPr/>
                    <a:lstStyle/>
                    <a:p>
                      <a:pPr algn="r">
                        <a:lnSpc>
                          <a:spcPct val="107000"/>
                        </a:lnSpc>
                        <a:spcAft>
                          <a:spcPts val="800"/>
                        </a:spcAft>
                      </a:pPr>
                      <a:r>
                        <a:rPr lang="pt-BR" sz="1600" dirty="0">
                          <a:solidFill>
                            <a:schemeClr val="accent1">
                              <a:lumMod val="50000"/>
                            </a:schemeClr>
                          </a:solidFill>
                          <a:effectLst/>
                          <a:latin typeface="+mj-lt"/>
                        </a:rPr>
                        <a:t>R$ 180,00</a:t>
                      </a:r>
                      <a:endParaRPr lang="pt-BR" sz="160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nchor="ctr"/>
                </a:tc>
                <a:extLst>
                  <a:ext uri="{0D108BD9-81ED-4DB2-BD59-A6C34878D82A}">
                    <a16:rowId xmlns:a16="http://schemas.microsoft.com/office/drawing/2014/main" val="2474184693"/>
                  </a:ext>
                </a:extLst>
              </a:tr>
              <a:tr h="302662">
                <a:tc gridSpan="3">
                  <a:txBody>
                    <a:bodyPr/>
                    <a:lstStyle/>
                    <a:p>
                      <a:pPr algn="just">
                        <a:lnSpc>
                          <a:spcPct val="107000"/>
                        </a:lnSpc>
                        <a:spcAft>
                          <a:spcPts val="800"/>
                        </a:spcAft>
                      </a:pPr>
                      <a:r>
                        <a:rPr lang="pt-BR" sz="1600" dirty="0">
                          <a:effectLst/>
                          <a:latin typeface="+mj-lt"/>
                        </a:rPr>
                        <a:t>No País</a:t>
                      </a:r>
                      <a:endParaRPr lang="pt-BR" sz="1600" dirty="0">
                        <a:effectLst/>
                        <a:latin typeface="+mj-lt"/>
                        <a:ea typeface="Calibri" panose="020F0502020204030204" pitchFamily="34" charset="0"/>
                        <a:cs typeface="Times New Roman" panose="02020603050405020304" pitchFamily="18" charset="0"/>
                      </a:endParaRPr>
                    </a:p>
                  </a:txBody>
                  <a:tcPr marL="28365" marR="28365" marT="0" marB="0"/>
                </a:tc>
                <a:tc hMerge="1">
                  <a:txBody>
                    <a:bodyPr/>
                    <a:lstStyle/>
                    <a:p>
                      <a:endParaRPr lang="pt-BR"/>
                    </a:p>
                  </a:txBody>
                  <a:tcPr/>
                </a:tc>
                <a:tc hMerge="1">
                  <a:txBody>
                    <a:bodyPr/>
                    <a:lstStyle/>
                    <a:p>
                      <a:endParaRPr lang="pt-BR"/>
                    </a:p>
                  </a:txBody>
                  <a:tcPr/>
                </a:tc>
                <a:tc>
                  <a:txBody>
                    <a:bodyPr/>
                    <a:lstStyle/>
                    <a:p>
                      <a:pPr algn="r">
                        <a:lnSpc>
                          <a:spcPct val="107000"/>
                        </a:lnSpc>
                        <a:spcAft>
                          <a:spcPts val="800"/>
                        </a:spcAft>
                      </a:pPr>
                      <a:r>
                        <a:rPr lang="pt-BR" sz="1600" dirty="0">
                          <a:solidFill>
                            <a:schemeClr val="accent1">
                              <a:lumMod val="50000"/>
                            </a:schemeClr>
                          </a:solidFill>
                          <a:effectLst/>
                          <a:latin typeface="+mj-lt"/>
                        </a:rPr>
                        <a:t>R$ 320,00</a:t>
                      </a:r>
                      <a:endParaRPr lang="pt-BR" sz="160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nchor="ctr"/>
                </a:tc>
                <a:extLst>
                  <a:ext uri="{0D108BD9-81ED-4DB2-BD59-A6C34878D82A}">
                    <a16:rowId xmlns:a16="http://schemas.microsoft.com/office/drawing/2014/main" val="2211316801"/>
                  </a:ext>
                </a:extLst>
              </a:tr>
              <a:tr h="1035470">
                <a:tc rowSpan="4">
                  <a:txBody>
                    <a:bodyPr/>
                    <a:lstStyle/>
                    <a:p>
                      <a:pPr>
                        <a:lnSpc>
                          <a:spcPct val="107000"/>
                        </a:lnSpc>
                        <a:spcAft>
                          <a:spcPts val="800"/>
                        </a:spcAft>
                      </a:pPr>
                      <a:r>
                        <a:rPr lang="pt-BR" sz="1600" dirty="0">
                          <a:effectLst/>
                          <a:latin typeface="+mj-lt"/>
                        </a:rPr>
                        <a:t>No Exterior</a:t>
                      </a:r>
                      <a:endParaRPr lang="pt-BR" sz="1600" dirty="0">
                        <a:effectLst/>
                        <a:latin typeface="+mj-lt"/>
                        <a:ea typeface="Calibri" panose="020F0502020204030204" pitchFamily="34" charset="0"/>
                        <a:cs typeface="Times New Roman" panose="02020603050405020304" pitchFamily="18" charset="0"/>
                      </a:endParaRPr>
                    </a:p>
                  </a:txBody>
                  <a:tcPr marL="28365" marR="28365" marT="0" marB="0" anchor="ctr"/>
                </a:tc>
                <a:tc gridSpan="2">
                  <a:txBody>
                    <a:bodyPr/>
                    <a:lstStyle/>
                    <a:p>
                      <a:pPr>
                        <a:lnSpc>
                          <a:spcPct val="107000"/>
                        </a:lnSpc>
                        <a:spcAft>
                          <a:spcPts val="800"/>
                        </a:spcAft>
                      </a:pPr>
                      <a:r>
                        <a:rPr lang="pt-BR" sz="1200" dirty="0">
                          <a:solidFill>
                            <a:schemeClr val="accent1">
                              <a:lumMod val="50000"/>
                            </a:schemeClr>
                          </a:solidFill>
                          <a:effectLst/>
                          <a:latin typeface="+mj-lt"/>
                        </a:rPr>
                        <a:t>Afeganistão, Armênia, Bangladesh, Belarus, Benin, Bolívia, Burkina-Fasso, Butão, Brasil, Chile, Comores, República Popular Democrática da Coréia, Costa Rica, El Salvador, Equador, Eslovênia, Filipinas, Gâmbia, Guiana, Guiné Bissau, Guiné, Honduras, Indonésia, Irã, Iraque, Laos, Líbano, Malásia, Maldivas, Marrocos, Mongólia, Myanmar, Namíbia, Nauru, Nepal, Nicarágua, Panamá, Paraguai, Rep. Centro Africana, República Togolesa, Salomão, Samoa,  Serra Leoa, Síria, Somália, Sri Lanka, Suriname, Tadjiquistão, Tailândia, Timor Leste, Tonga, Tunísia, Turcomenistão, Turquia, Tuvalu, Vietnã, Zimbábue</a:t>
                      </a:r>
                      <a:endParaRPr lang="pt-BR" sz="120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tc>
                <a:tc hMerge="1">
                  <a:txBody>
                    <a:bodyPr/>
                    <a:lstStyle/>
                    <a:p>
                      <a:pPr>
                        <a:lnSpc>
                          <a:spcPct val="107000"/>
                        </a:lnSpc>
                        <a:spcAft>
                          <a:spcPts val="800"/>
                        </a:spcAft>
                      </a:pPr>
                      <a:r>
                        <a:rPr lang="pt-BR" sz="1600">
                          <a:effectLst/>
                          <a:latin typeface="+mj-lt"/>
                        </a:rPr>
                        <a:t>Afeganistão, Armênia, Bangladesh, Belarus, Benin, Bolívia, Burkina-Fasso, Butão, Brasil, Chile, Comores, República Popular Democrática da Coréia, Costa Rica, El Salvador, Equador, Eslovênia, Filipinas, Gâmbia, Guiana, Guiné Bissau, Guiné, Honduras, Indonésia, Irã, Iraque, Laos, Líbano, Malásia, Maldivas, Marrocos, Mongólia, Myanmar, Namíbia, Nauru, Nepal, Nicarágua, Panamá, Paraguai, Rep. Centro Africana, República Togolesa, Salomão, Samoa,  Serra Leoa, Síria, Somália, Sri Lanka, Suriname, Tadjiquistão, Tailândia, Timor Leste, Tonga, Tunísia, Turcomenistão, Turquia, Tuvalu, Vietnã, Zimbábue</a:t>
                      </a:r>
                      <a:endParaRPr lang="pt-BR" sz="1600">
                        <a:effectLst/>
                        <a:latin typeface="+mj-lt"/>
                        <a:ea typeface="Calibri" panose="020F0502020204030204" pitchFamily="34" charset="0"/>
                        <a:cs typeface="Times New Roman" panose="02020603050405020304" pitchFamily="18" charset="0"/>
                      </a:endParaRPr>
                    </a:p>
                  </a:txBody>
                  <a:tcPr marL="28365" marR="28365" marT="0" marB="0"/>
                </a:tc>
                <a:tc>
                  <a:txBody>
                    <a:bodyPr/>
                    <a:lstStyle/>
                    <a:p>
                      <a:pPr algn="r">
                        <a:lnSpc>
                          <a:spcPct val="107000"/>
                        </a:lnSpc>
                        <a:spcAft>
                          <a:spcPts val="800"/>
                        </a:spcAft>
                      </a:pPr>
                      <a:r>
                        <a:rPr lang="pt-BR" sz="1600" dirty="0">
                          <a:solidFill>
                            <a:schemeClr val="accent1">
                              <a:lumMod val="50000"/>
                            </a:schemeClr>
                          </a:solidFill>
                          <a:effectLst/>
                          <a:latin typeface="+mj-lt"/>
                        </a:rPr>
                        <a:t>US$ 180,00</a:t>
                      </a:r>
                      <a:endParaRPr lang="pt-BR" sz="160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nchor="ctr"/>
                </a:tc>
                <a:extLst>
                  <a:ext uri="{0D108BD9-81ED-4DB2-BD59-A6C34878D82A}">
                    <a16:rowId xmlns:a16="http://schemas.microsoft.com/office/drawing/2014/main" val="2295506292"/>
                  </a:ext>
                </a:extLst>
              </a:tr>
              <a:tr h="1109666">
                <a:tc vMerge="1">
                  <a:txBody>
                    <a:bodyPr/>
                    <a:lstStyle/>
                    <a:p>
                      <a:endParaRPr lang="pt-BR"/>
                    </a:p>
                  </a:txBody>
                  <a:tcPr/>
                </a:tc>
                <a:tc gridSpan="2">
                  <a:txBody>
                    <a:bodyPr/>
                    <a:lstStyle/>
                    <a:p>
                      <a:r>
                        <a:rPr lang="pt-BR" sz="1200" dirty="0">
                          <a:solidFill>
                            <a:schemeClr val="accent1">
                              <a:lumMod val="50000"/>
                            </a:schemeClr>
                          </a:solidFill>
                          <a:effectLst/>
                          <a:latin typeface="+mj-lt"/>
                        </a:rPr>
                        <a:t>África do Sul, Albânia, Andorra, Argélia, Argentina, Austrália, Belize, </a:t>
                      </a:r>
                      <a:r>
                        <a:rPr lang="pt-BR" sz="1200" dirty="0" err="1">
                          <a:solidFill>
                            <a:schemeClr val="accent1">
                              <a:lumMod val="50000"/>
                            </a:schemeClr>
                          </a:solidFill>
                          <a:effectLst/>
                          <a:latin typeface="+mj-lt"/>
                        </a:rPr>
                        <a:t>Bósnia-Herzegóvina</a:t>
                      </a:r>
                      <a:r>
                        <a:rPr lang="pt-BR" sz="1200" dirty="0">
                          <a:solidFill>
                            <a:schemeClr val="accent1">
                              <a:lumMod val="50000"/>
                            </a:schemeClr>
                          </a:solidFill>
                          <a:effectLst/>
                          <a:latin typeface="+mj-lt"/>
                        </a:rPr>
                        <a:t>, Burundi, Cabo Verde, Camarões, Camboja, Catar, Chade, China, Chipre, Colômbia,  Dominica, Egito, Eritréia, Estônia, Etiópia, Gana, Geórgia, Guiné- Equatorial, Haiti, Hungria, Iêmen, Ilhas Marshall, Índia, Kiribati, Lesoto, Líbia, Macedônia, Madagascar, Malauí, Micronésia, Moçambique, Moldávia, Níger, Nigéria, Nova Zelândia, Palau, Papua Nova Guiné, Paquistão, Peru, Polônia, Quênia, República Dominicana, República Eslovaca, Romênia, Ruanda, São Tomé e Príncipe, Senegal, Sudão, Tanzânia, Uruguai, Uzbequistão, Venezuela.</a:t>
                      </a:r>
                      <a:endParaRPr lang="pt-BR" sz="1200" dirty="0">
                        <a:solidFill>
                          <a:schemeClr val="accent1">
                            <a:lumMod val="50000"/>
                          </a:schemeClr>
                        </a:solidFill>
                      </a:endParaRPr>
                    </a:p>
                  </a:txBody>
                  <a:tcPr marL="28365" marR="28365" marT="0" marB="0"/>
                </a:tc>
                <a:tc hMerge="1">
                  <a:txBody>
                    <a:bodyPr/>
                    <a:lstStyle/>
                    <a:p>
                      <a:r>
                        <a:rPr lang="pt-BR" sz="1600" dirty="0">
                          <a:effectLst/>
                          <a:latin typeface="+mj-lt"/>
                        </a:rPr>
                        <a:t>África do Sul, Albânia, Andorra, Argélia, Argentina, Austrália, Belize, </a:t>
                      </a:r>
                      <a:r>
                        <a:rPr lang="pt-BR" sz="1600" dirty="0" err="1">
                          <a:effectLst/>
                          <a:latin typeface="+mj-lt"/>
                        </a:rPr>
                        <a:t>Bósnia-Herzegóvina</a:t>
                      </a:r>
                      <a:r>
                        <a:rPr lang="pt-BR" sz="1600" dirty="0">
                          <a:effectLst/>
                          <a:latin typeface="+mj-lt"/>
                        </a:rPr>
                        <a:t>, Burundi, Cabo Verde, Camarões, Camboja, Catar, Chade, China, Chipre, Colômbia,  Dominica, Egito, Eritréia, Estônia, Etiópia, Gana, Geórgia, Guiné- Equatorial, Haiti, Hungria, Iêmen, Ilhas Marshall, Índia, Kiribati, Lesoto, Líbia, Macedônia, Madagascar, Malauí, Micronésia, Moçambique, Moldávia, Níger, Nigéria, Nova Zelândia, Palau, Papua Nova Guiné, Paquistão, Peru, Polônia, Quênia, República Dominicana, República Eslovaca, Romênia, Ruanda, São Tomé e Príncipe, Senegal, Sudão, Tanzânia, Uruguai, Uzbequistão, Venezuela.</a:t>
                      </a:r>
                      <a:endParaRPr lang="pt-BR" sz="1600" dirty="0">
                        <a:latin typeface="+mj-lt"/>
                      </a:endParaRPr>
                    </a:p>
                  </a:txBody>
                  <a:tcPr marL="28365" marR="28365" marT="0" marB="0"/>
                </a:tc>
                <a:tc>
                  <a:txBody>
                    <a:bodyPr/>
                    <a:lstStyle/>
                    <a:p>
                      <a:pPr algn="r">
                        <a:lnSpc>
                          <a:spcPct val="107000"/>
                        </a:lnSpc>
                        <a:spcAft>
                          <a:spcPts val="800"/>
                        </a:spcAft>
                      </a:pPr>
                      <a:r>
                        <a:rPr lang="pt-BR" sz="1600" dirty="0">
                          <a:solidFill>
                            <a:schemeClr val="accent1">
                              <a:lumMod val="50000"/>
                            </a:schemeClr>
                          </a:solidFill>
                          <a:effectLst/>
                          <a:latin typeface="+mj-lt"/>
                        </a:rPr>
                        <a:t>US$ 260,00</a:t>
                      </a:r>
                      <a:endParaRPr lang="pt-BR" sz="160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nchor="ctr"/>
                </a:tc>
                <a:extLst>
                  <a:ext uri="{0D108BD9-81ED-4DB2-BD59-A6C34878D82A}">
                    <a16:rowId xmlns:a16="http://schemas.microsoft.com/office/drawing/2014/main" val="414779053"/>
                  </a:ext>
                </a:extLst>
              </a:tr>
              <a:tr h="812880">
                <a:tc vMerge="1">
                  <a:txBody>
                    <a:bodyPr/>
                    <a:lstStyle/>
                    <a:p>
                      <a:endParaRPr lang="pt-BR"/>
                    </a:p>
                  </a:txBody>
                  <a:tcPr/>
                </a:tc>
                <a:tc gridSpan="2">
                  <a:txBody>
                    <a:bodyPr/>
                    <a:lstStyle/>
                    <a:p>
                      <a:r>
                        <a:rPr lang="pt-BR" sz="1200" dirty="0">
                          <a:solidFill>
                            <a:schemeClr val="accent1">
                              <a:lumMod val="50000"/>
                            </a:schemeClr>
                          </a:solidFill>
                          <a:effectLst/>
                          <a:latin typeface="+mj-lt"/>
                        </a:rPr>
                        <a:t>Antígua e Barbuda, Arábia Saudita, Azerbaijão, Bahamas, Barein, Botsuana, Brunei Darussalam, Bulgária, Canadá, Cingapura, Congo, Costa do Marfim, Cuba, Djibuti, Emirados Árabes, Fiji, Gabão, Guatemala, Jamaica, Jordânia, Letônia, Libéria, Lituânia, Mali, Malta, Maurício, Mauritânia, México, República Democrática do Congo, República Tcheca, Rússia, San Marino, Santa Lúcia, São </a:t>
                      </a:r>
                      <a:r>
                        <a:rPr lang="pt-BR" sz="1200" dirty="0" err="1">
                          <a:solidFill>
                            <a:schemeClr val="accent1">
                              <a:lumMod val="50000"/>
                            </a:schemeClr>
                          </a:solidFill>
                          <a:effectLst/>
                          <a:latin typeface="+mj-lt"/>
                        </a:rPr>
                        <a:t>Cristovão</a:t>
                      </a:r>
                      <a:r>
                        <a:rPr lang="pt-BR" sz="1200" dirty="0">
                          <a:solidFill>
                            <a:schemeClr val="accent1">
                              <a:lumMod val="50000"/>
                            </a:schemeClr>
                          </a:solidFill>
                          <a:effectLst/>
                          <a:latin typeface="+mj-lt"/>
                        </a:rPr>
                        <a:t> e Névis, São Vicente e Granadinas, Taiwan, Trinidad e Tobago, Ucrânia, Uganda, Zâmbia.</a:t>
                      </a:r>
                      <a:endParaRPr lang="pt-BR" sz="1200" dirty="0">
                        <a:solidFill>
                          <a:schemeClr val="accent1">
                            <a:lumMod val="50000"/>
                          </a:schemeClr>
                        </a:solidFill>
                      </a:endParaRPr>
                    </a:p>
                  </a:txBody>
                  <a:tcPr marL="28365" marR="28365" marT="0" marB="0"/>
                </a:tc>
                <a:tc hMerge="1">
                  <a:txBody>
                    <a:bodyPr/>
                    <a:lstStyle/>
                    <a:p>
                      <a:r>
                        <a:rPr lang="pt-BR" sz="1600">
                          <a:effectLst/>
                          <a:latin typeface="+mj-lt"/>
                        </a:rPr>
                        <a:t>Antígua e Barbuda, Arábia Saudita, Azerbaijão, Bahamas, Barein, Botsuana, Brunei Darussalam, Bulgária, Canadá, Cingapura, Congo, Costa do Marfim, Cuba, Djibuti, Emirados Árabes, Fiji, Gabão, Guatemala, Jamaica, Jordânia, Letônia, Libéria, Lituânia, Mali, Malta, Maurício, Mauritânia, México, República Democrática do Congo, República Tcheca, Rússia, San Marino, Santa Lúcia, São Cristovão e Névis, São Vicente e Granadinas, Taiwan, Trinidad e Tobago, Ucrânia, Uganda, Zâmbia.</a:t>
                      </a:r>
                      <a:endParaRPr lang="pt-BR" sz="1600">
                        <a:latin typeface="+mj-lt"/>
                      </a:endParaRPr>
                    </a:p>
                  </a:txBody>
                  <a:tcPr marL="28365" marR="28365" marT="0" marB="0"/>
                </a:tc>
                <a:tc>
                  <a:txBody>
                    <a:bodyPr/>
                    <a:lstStyle/>
                    <a:p>
                      <a:pPr algn="r">
                        <a:lnSpc>
                          <a:spcPct val="107000"/>
                        </a:lnSpc>
                        <a:spcAft>
                          <a:spcPts val="800"/>
                        </a:spcAft>
                      </a:pPr>
                      <a:r>
                        <a:rPr lang="pt-BR" sz="1600" dirty="0">
                          <a:solidFill>
                            <a:schemeClr val="accent1">
                              <a:lumMod val="50000"/>
                            </a:schemeClr>
                          </a:solidFill>
                          <a:effectLst/>
                          <a:latin typeface="+mj-lt"/>
                        </a:rPr>
                        <a:t>US$ 310,00</a:t>
                      </a:r>
                      <a:endParaRPr lang="pt-BR" sz="160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nchor="ctr"/>
                </a:tc>
                <a:extLst>
                  <a:ext uri="{0D108BD9-81ED-4DB2-BD59-A6C34878D82A}">
                    <a16:rowId xmlns:a16="http://schemas.microsoft.com/office/drawing/2014/main" val="4287888870"/>
                  </a:ext>
                </a:extLst>
              </a:tr>
              <a:tr h="738683">
                <a:tc vMerge="1">
                  <a:txBody>
                    <a:bodyPr/>
                    <a:lstStyle/>
                    <a:p>
                      <a:endParaRPr lang="pt-BR"/>
                    </a:p>
                  </a:txBody>
                  <a:tcPr/>
                </a:tc>
                <a:tc gridSpan="2">
                  <a:txBody>
                    <a:bodyPr/>
                    <a:lstStyle/>
                    <a:p>
                      <a:r>
                        <a:rPr lang="pt-BR" sz="1200" dirty="0">
                          <a:solidFill>
                            <a:schemeClr val="accent1">
                              <a:lumMod val="50000"/>
                            </a:schemeClr>
                          </a:solidFill>
                          <a:effectLst/>
                          <a:latin typeface="+mj-lt"/>
                        </a:rPr>
                        <a:t>Alemanha, Angola, Áustria, Barbados, Bélgica, Cazaquistão, Coréia do Sul, Croácia, Dinamarca, Espanha, Estados Unidos da América, Finlândia, França, Granada, Grécia, Hong Kong, Irlanda, Islândia, Israel, Itália, Japão, </a:t>
                      </a:r>
                      <a:r>
                        <a:rPr lang="pt-BR" sz="1200" dirty="0" err="1">
                          <a:solidFill>
                            <a:schemeClr val="accent1">
                              <a:lumMod val="50000"/>
                            </a:schemeClr>
                          </a:solidFill>
                          <a:effectLst/>
                          <a:latin typeface="+mj-lt"/>
                        </a:rPr>
                        <a:t>Kuaite</a:t>
                      </a:r>
                      <a:r>
                        <a:rPr lang="pt-BR" sz="1200" dirty="0">
                          <a:solidFill>
                            <a:schemeClr val="accent1">
                              <a:lumMod val="50000"/>
                            </a:schemeClr>
                          </a:solidFill>
                          <a:effectLst/>
                          <a:latin typeface="+mj-lt"/>
                        </a:rPr>
                        <a:t>, Liechtenstein, Luxemburgo, Mônaco, Montenegro, Noruega, Omã, Países Baixos, Portugal, Reino Unido, República Quirguiz, Seicheles, Sérvia, Suazilândia, Suécia, Suíça, Vanuatu.</a:t>
                      </a:r>
                      <a:endParaRPr lang="pt-BR" sz="1200" dirty="0">
                        <a:solidFill>
                          <a:schemeClr val="accent1">
                            <a:lumMod val="50000"/>
                          </a:schemeClr>
                        </a:solidFill>
                      </a:endParaRPr>
                    </a:p>
                  </a:txBody>
                  <a:tcPr marL="28365" marR="28365" marT="0" marB="0"/>
                </a:tc>
                <a:tc hMerge="1">
                  <a:txBody>
                    <a:bodyPr/>
                    <a:lstStyle/>
                    <a:p>
                      <a:r>
                        <a:rPr lang="pt-BR" sz="1600" dirty="0">
                          <a:effectLst/>
                          <a:latin typeface="+mj-lt"/>
                        </a:rPr>
                        <a:t>Alemanha, Angola, Áustria, Barbados, Bélgica, Cazaquistão, Coréia do Sul, Croácia, Dinamarca, Espanha, Estados Unidos da América, Finlândia, França, Granada, Grécia, Hong Kong, Irlanda, Islândia, Israel, Itália, Japão, </a:t>
                      </a:r>
                      <a:r>
                        <a:rPr lang="pt-BR" sz="1600" dirty="0" err="1">
                          <a:effectLst/>
                          <a:latin typeface="+mj-lt"/>
                        </a:rPr>
                        <a:t>Kuaite</a:t>
                      </a:r>
                      <a:r>
                        <a:rPr lang="pt-BR" sz="1600" dirty="0">
                          <a:effectLst/>
                          <a:latin typeface="+mj-lt"/>
                        </a:rPr>
                        <a:t>, Liechtenstein, Luxemburgo, Mônaco, Montenegro, Noruega, Omã, Países Baixos, Portugal, Reino Unido, República Quirguiz, Seicheles, Sérvia, Suazilândia, Suécia, Suíça, Vanuatu.</a:t>
                      </a:r>
                      <a:endParaRPr lang="pt-BR" sz="1600" dirty="0">
                        <a:latin typeface="+mj-lt"/>
                      </a:endParaRPr>
                    </a:p>
                  </a:txBody>
                  <a:tcPr marL="28365" marR="28365" marT="0" marB="0"/>
                </a:tc>
                <a:tc>
                  <a:txBody>
                    <a:bodyPr/>
                    <a:lstStyle/>
                    <a:p>
                      <a:pPr algn="r">
                        <a:lnSpc>
                          <a:spcPct val="107000"/>
                        </a:lnSpc>
                        <a:spcAft>
                          <a:spcPts val="800"/>
                        </a:spcAft>
                      </a:pPr>
                      <a:r>
                        <a:rPr lang="pt-BR" sz="1600" dirty="0">
                          <a:solidFill>
                            <a:schemeClr val="accent1">
                              <a:lumMod val="50000"/>
                            </a:schemeClr>
                          </a:solidFill>
                          <a:effectLst/>
                          <a:latin typeface="+mj-lt"/>
                        </a:rPr>
                        <a:t>US$ 370,00</a:t>
                      </a:r>
                      <a:endParaRPr lang="pt-BR" sz="160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28365" marR="28365" marT="0" marB="0" anchor="ctr"/>
                </a:tc>
                <a:extLst>
                  <a:ext uri="{0D108BD9-81ED-4DB2-BD59-A6C34878D82A}">
                    <a16:rowId xmlns:a16="http://schemas.microsoft.com/office/drawing/2014/main" val="982411532"/>
                  </a:ext>
                </a:extLst>
              </a:tr>
            </a:tbl>
          </a:graphicData>
        </a:graphic>
      </p:graphicFrame>
      <p:sp>
        <p:nvSpPr>
          <p:cNvPr id="7" name="CaixaDeTexto 6">
            <a:extLst>
              <a:ext uri="{FF2B5EF4-FFF2-40B4-BE49-F238E27FC236}">
                <a16:creationId xmlns:a16="http://schemas.microsoft.com/office/drawing/2014/main" id="{FB9CB9A8-A4F5-DA79-04E2-4332A26B84D8}"/>
              </a:ext>
            </a:extLst>
          </p:cNvPr>
          <p:cNvSpPr txBox="1"/>
          <p:nvPr/>
        </p:nvSpPr>
        <p:spPr>
          <a:xfrm>
            <a:off x="7432355" y="5972472"/>
            <a:ext cx="2625460" cy="923330"/>
          </a:xfrm>
          <a:prstGeom prst="rect">
            <a:avLst/>
          </a:prstGeom>
          <a:noFill/>
        </p:spPr>
        <p:txBody>
          <a:bodyPr wrap="square">
            <a:spAutoFit/>
          </a:bodyPr>
          <a:lstStyle/>
          <a:p>
            <a:r>
              <a:rPr lang="pt-BR" dirty="0">
                <a:solidFill>
                  <a:schemeClr val="accent1">
                    <a:lumMod val="50000"/>
                  </a:schemeClr>
                </a:solidFill>
              </a:rPr>
              <a:t>https://fapes.es.gov.br/instrucoes-de-uso-de-diarias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3A1DF9C8-7638-4AC2-9A88-9BBB9483B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A081E87F-39B2-4A51-A54C-1907FEC1211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 name="Espaço Reservado para Conteúdo 1">
            <a:extLst>
              <a:ext uri="{FF2B5EF4-FFF2-40B4-BE49-F238E27FC236}">
                <a16:creationId xmlns:a16="http://schemas.microsoft.com/office/drawing/2014/main" id="{14CCF3FD-2A18-4C7C-83F2-A815ED5CA62D}"/>
              </a:ext>
            </a:extLst>
          </p:cNvPr>
          <p:cNvSpPr>
            <a:spLocks noGrp="1"/>
          </p:cNvSpPr>
          <p:nvPr>
            <p:ph idx="1"/>
          </p:nvPr>
        </p:nvSpPr>
        <p:spPr>
          <a:xfrm>
            <a:off x="540218" y="1327151"/>
            <a:ext cx="9168559" cy="3762375"/>
          </a:xfrm>
        </p:spPr>
        <p:txBody>
          <a:bodyPr>
            <a:normAutofit fontScale="85000" lnSpcReduction="20000"/>
          </a:bodyPr>
          <a:lstStyle/>
          <a:p>
            <a:pPr marL="357188" lvl="1" indent="0" algn="just" eaLnBrk="1" hangingPunct="1">
              <a:spcBef>
                <a:spcPts val="200"/>
              </a:spcBef>
              <a:spcAft>
                <a:spcPts val="200"/>
              </a:spcAft>
              <a:buFont typeface="Arial" panose="020B0604020202020204" pitchFamily="34" charset="0"/>
              <a:buNone/>
              <a:tabLst>
                <a:tab pos="893763" algn="l"/>
              </a:tabLst>
              <a:defRPr/>
            </a:pPr>
            <a:r>
              <a:rPr lang="pt-BR" sz="2800" dirty="0">
                <a:solidFill>
                  <a:schemeClr val="accent1">
                    <a:lumMod val="75000"/>
                  </a:schemeClr>
                </a:solidFill>
              </a:rPr>
              <a:t>Recursos destinado às passagens aérea e/ou terrestres, para membros da equipe do projeto, exclusivo para atividades relacionada ao objeto do projeto.</a:t>
            </a:r>
          </a:p>
          <a:p>
            <a:pPr marL="357188" lvl="1" indent="0" algn="just" eaLnBrk="1" hangingPunct="1">
              <a:spcBef>
                <a:spcPts val="200"/>
              </a:spcBef>
              <a:spcAft>
                <a:spcPts val="200"/>
              </a:spcAft>
              <a:buFont typeface="Arial" panose="020B0604020202020204" pitchFamily="34" charset="0"/>
              <a:buNone/>
              <a:tabLst>
                <a:tab pos="893763" algn="l"/>
              </a:tabLst>
              <a:defRPr/>
            </a:pPr>
            <a:endParaRPr lang="pt-BR" sz="2800" dirty="0">
              <a:solidFill>
                <a:schemeClr val="accent1">
                  <a:lumMod val="75000"/>
                </a:schemeClr>
              </a:solidFill>
            </a:endParaRP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A compra das passagens deverá ser comprovada com a fatura/recibo emitida;</a:t>
            </a: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No caso de passagem aérea, o cartão de embarque emitido no momento do </a:t>
            </a:r>
            <a:r>
              <a:rPr lang="pt-BR" sz="2600" dirty="0" err="1">
                <a:solidFill>
                  <a:schemeClr val="accent1">
                    <a:lumMod val="75000"/>
                  </a:schemeClr>
                </a:solidFill>
              </a:rPr>
              <a:t>check</a:t>
            </a:r>
            <a:r>
              <a:rPr lang="pt-BR" sz="2600" dirty="0">
                <a:solidFill>
                  <a:schemeClr val="accent1">
                    <a:lumMod val="75000"/>
                  </a:schemeClr>
                </a:solidFill>
              </a:rPr>
              <a:t> in é obrigatório para a comprovação do efetivo embarque;</a:t>
            </a: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Passagem terrestre, anexar o bilhete de passagem ou recibo de agência;</a:t>
            </a: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No caso de compra de passagem com o cartão de crédito a mesma deverá ser efetuado com o cartão de crédito do Outorgado.</a:t>
            </a:r>
          </a:p>
          <a:p>
            <a:pPr marL="357188" lvl="1" indent="0" algn="just"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
        <p:nvSpPr>
          <p:cNvPr id="6" name="Título 1">
            <a:extLst>
              <a:ext uri="{FF2B5EF4-FFF2-40B4-BE49-F238E27FC236}">
                <a16:creationId xmlns:a16="http://schemas.microsoft.com/office/drawing/2014/main" id="{53DE04F8-BA4B-4F20-A70F-7119B2E77004}"/>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Passagens...</a:t>
            </a:r>
            <a:endParaRPr lang="pt-BR" sz="2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3A1DF9C8-7638-4AC2-9A88-9BBB9483B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A081E87F-39B2-4A51-A54C-1907FEC1211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 name="Espaço Reservado para Conteúdo 1">
            <a:extLst>
              <a:ext uri="{FF2B5EF4-FFF2-40B4-BE49-F238E27FC236}">
                <a16:creationId xmlns:a16="http://schemas.microsoft.com/office/drawing/2014/main" id="{14CCF3FD-2A18-4C7C-83F2-A815ED5CA62D}"/>
              </a:ext>
            </a:extLst>
          </p:cNvPr>
          <p:cNvSpPr>
            <a:spLocks noGrp="1"/>
          </p:cNvSpPr>
          <p:nvPr>
            <p:ph idx="1"/>
          </p:nvPr>
        </p:nvSpPr>
        <p:spPr>
          <a:xfrm>
            <a:off x="540218" y="1327151"/>
            <a:ext cx="9168559" cy="2278397"/>
          </a:xfrm>
        </p:spPr>
        <p:txBody>
          <a:bodyPr>
            <a:normAutofit fontScale="92500" lnSpcReduction="10000"/>
          </a:bodyPr>
          <a:lstStyle/>
          <a:p>
            <a:pPr marL="357188" lvl="1" indent="0" algn="just">
              <a:spcBef>
                <a:spcPts val="200"/>
              </a:spcBef>
              <a:spcAft>
                <a:spcPts val="200"/>
              </a:spcAft>
              <a:buNone/>
              <a:tabLst>
                <a:tab pos="893763" algn="l"/>
              </a:tabLst>
              <a:defRPr/>
            </a:pPr>
            <a:r>
              <a:rPr lang="pt-BR" sz="2600" dirty="0">
                <a:solidFill>
                  <a:schemeClr val="accent1">
                    <a:lumMod val="75000"/>
                  </a:schemeClr>
                </a:solidFill>
              </a:rPr>
              <a:t>Despesas Operacionais e Administrativas de Caráter Indivisível – DOACI são destinadas a custear os gastos indivisíveis, usuais e necessários à consecução do objeto do projeto, não podendo remunerar qualquer membro ou pessoa vinculada ao projeto, na forma da Lei nº 10.973/04, denominada “Lei da Inovação”, até o limite de 15% (quinze por cento)</a:t>
            </a:r>
            <a:r>
              <a:rPr lang="pt-BR" sz="2800" dirty="0"/>
              <a:t> </a:t>
            </a:r>
            <a:r>
              <a:rPr lang="pt-BR" sz="2600" dirty="0">
                <a:solidFill>
                  <a:schemeClr val="accent1">
                    <a:lumMod val="75000"/>
                  </a:schemeClr>
                </a:solidFill>
              </a:rPr>
              <a:t>do valor total aprovado no projeto, excluindo o valor destinado a bolsas</a:t>
            </a:r>
            <a:r>
              <a:rPr lang="pt-BR" sz="2800" dirty="0">
                <a:solidFill>
                  <a:schemeClr val="accent1">
                    <a:lumMod val="75000"/>
                  </a:schemeClr>
                </a:solidFill>
              </a:rPr>
              <a:t>.</a:t>
            </a:r>
            <a:endParaRPr lang="pt-BR" sz="2600" dirty="0">
              <a:solidFill>
                <a:schemeClr val="accent1">
                  <a:lumMod val="75000"/>
                </a:schemeClr>
              </a:solidFill>
            </a:endParaRPr>
          </a:p>
        </p:txBody>
      </p:sp>
      <p:sp>
        <p:nvSpPr>
          <p:cNvPr id="6" name="Título 1">
            <a:extLst>
              <a:ext uri="{FF2B5EF4-FFF2-40B4-BE49-F238E27FC236}">
                <a16:creationId xmlns:a16="http://schemas.microsoft.com/office/drawing/2014/main" id="{53DE04F8-BA4B-4F20-A70F-7119B2E77004}"/>
              </a:ext>
            </a:extLst>
          </p:cNvPr>
          <p:cNvSpPr>
            <a:spLocks noGrp="1"/>
          </p:cNvSpPr>
          <p:nvPr>
            <p:ph type="title"/>
          </p:nvPr>
        </p:nvSpPr>
        <p:spPr>
          <a:xfrm>
            <a:off x="366184"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DOACI...</a:t>
            </a:r>
            <a:endParaRPr lang="pt-BR" sz="2000" b="1" dirty="0">
              <a:solidFill>
                <a:schemeClr val="accent1">
                  <a:lumMod val="75000"/>
                </a:schemeClr>
              </a:solidFill>
            </a:endParaRPr>
          </a:p>
        </p:txBody>
      </p:sp>
      <p:graphicFrame>
        <p:nvGraphicFramePr>
          <p:cNvPr id="8" name="Tabela 10">
            <a:extLst>
              <a:ext uri="{FF2B5EF4-FFF2-40B4-BE49-F238E27FC236}">
                <a16:creationId xmlns:a16="http://schemas.microsoft.com/office/drawing/2014/main" id="{29864E95-0655-988E-F69E-72F9BF8EF33A}"/>
              </a:ext>
            </a:extLst>
          </p:cNvPr>
          <p:cNvGraphicFramePr>
            <a:graphicFrameLocks noGrp="1"/>
          </p:cNvGraphicFramePr>
          <p:nvPr>
            <p:extLst>
              <p:ext uri="{D42A27DB-BD31-4B8C-83A1-F6EECF244321}">
                <p14:modId xmlns:p14="http://schemas.microsoft.com/office/powerpoint/2010/main" val="326944242"/>
              </p:ext>
            </p:extLst>
          </p:nvPr>
        </p:nvGraphicFramePr>
        <p:xfrm>
          <a:off x="1580777" y="3471450"/>
          <a:ext cx="8128000" cy="262838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06721407"/>
                    </a:ext>
                  </a:extLst>
                </a:gridCol>
                <a:gridCol w="4064000">
                  <a:extLst>
                    <a:ext uri="{9D8B030D-6E8A-4147-A177-3AD203B41FA5}">
                      <a16:colId xmlns:a16="http://schemas.microsoft.com/office/drawing/2014/main" val="1409761370"/>
                    </a:ext>
                  </a:extLst>
                </a:gridCol>
              </a:tblGrid>
              <a:tr h="370840">
                <a:tc>
                  <a:txBody>
                    <a:bodyPr/>
                    <a:lstStyle/>
                    <a:p>
                      <a:pPr algn="ctr" fontAlgn="ctr"/>
                      <a:r>
                        <a:rPr lang="pt-PT" sz="2400" kern="1200" dirty="0">
                          <a:solidFill>
                            <a:schemeClr val="bg1"/>
                          </a:solidFill>
                          <a:latin typeface="+mn-lt"/>
                          <a:ea typeface="+mn-ea"/>
                          <a:cs typeface="+mn-cs"/>
                        </a:rPr>
                        <a:t>Valor do Projeto (R$)</a:t>
                      </a:r>
                      <a:endParaRPr lang="pt-BR" sz="2400" kern="1200" dirty="0">
                        <a:solidFill>
                          <a:schemeClr val="bg1"/>
                        </a:solidFill>
                        <a:latin typeface="+mn-lt"/>
                        <a:ea typeface="+mn-ea"/>
                        <a:cs typeface="+mn-cs"/>
                      </a:endParaRPr>
                    </a:p>
                  </a:txBody>
                  <a:tcPr marL="342900" marR="9525" marT="9525" marB="0" anchor="ctr"/>
                </a:tc>
                <a:tc>
                  <a:txBody>
                    <a:bodyPr/>
                    <a:lstStyle/>
                    <a:p>
                      <a:pPr algn="ctr" fontAlgn="ctr"/>
                      <a:r>
                        <a:rPr lang="pt-PT" sz="2400" kern="1200" dirty="0">
                          <a:solidFill>
                            <a:schemeClr val="bg1"/>
                          </a:solidFill>
                          <a:latin typeface="+mn-lt"/>
                          <a:ea typeface="+mn-ea"/>
                          <a:cs typeface="+mn-cs"/>
                        </a:rPr>
                        <a:t>%</a:t>
                      </a:r>
                      <a:endParaRPr lang="pt-BR" sz="2400" kern="1200" dirty="0">
                        <a:solidFill>
                          <a:schemeClr val="bg1"/>
                        </a:solidFill>
                        <a:latin typeface="+mn-lt"/>
                        <a:ea typeface="+mn-ea"/>
                        <a:cs typeface="+mn-cs"/>
                      </a:endParaRPr>
                    </a:p>
                  </a:txBody>
                  <a:tcPr marL="9525" marR="9525" marT="9525" marB="0" anchor="ctr"/>
                </a:tc>
                <a:extLst>
                  <a:ext uri="{0D108BD9-81ED-4DB2-BD59-A6C34878D82A}">
                    <a16:rowId xmlns:a16="http://schemas.microsoft.com/office/drawing/2014/main" val="3681531607"/>
                  </a:ext>
                </a:extLst>
              </a:tr>
              <a:tr h="370840">
                <a:tc>
                  <a:txBody>
                    <a:bodyPr/>
                    <a:lstStyle/>
                    <a:p>
                      <a:pPr algn="ctr" fontAlgn="ctr"/>
                      <a:r>
                        <a:rPr lang="pt-PT" sz="2400" kern="1200" dirty="0">
                          <a:solidFill>
                            <a:schemeClr val="accent1">
                              <a:lumMod val="75000"/>
                            </a:schemeClr>
                          </a:solidFill>
                          <a:latin typeface="+mn-lt"/>
                          <a:ea typeface="+mn-ea"/>
                          <a:cs typeface="+mn-cs"/>
                        </a:rPr>
                        <a:t>0 a 50.000,00</a:t>
                      </a:r>
                      <a:endParaRPr lang="pt-BR" sz="2400" kern="1200" dirty="0">
                        <a:solidFill>
                          <a:schemeClr val="accent1">
                            <a:lumMod val="75000"/>
                          </a:schemeClr>
                        </a:solidFill>
                        <a:latin typeface="+mn-lt"/>
                        <a:ea typeface="+mn-ea"/>
                        <a:cs typeface="+mn-cs"/>
                      </a:endParaRPr>
                    </a:p>
                  </a:txBody>
                  <a:tcPr marL="85725" marR="9525" marT="9525" marB="0" anchor="ctr"/>
                </a:tc>
                <a:tc>
                  <a:txBody>
                    <a:bodyPr/>
                    <a:lstStyle/>
                    <a:p>
                      <a:pPr algn="ctr" fontAlgn="ctr"/>
                      <a:r>
                        <a:rPr lang="pt-PT" sz="2400" kern="1200" dirty="0">
                          <a:solidFill>
                            <a:schemeClr val="accent1">
                              <a:lumMod val="75000"/>
                            </a:schemeClr>
                          </a:solidFill>
                          <a:latin typeface="+mn-lt"/>
                          <a:ea typeface="+mn-ea"/>
                          <a:cs typeface="+mn-cs"/>
                        </a:rPr>
                        <a:t>15%</a:t>
                      </a:r>
                      <a:endParaRPr lang="pt-BR" sz="2400" kern="1200" dirty="0">
                        <a:solidFill>
                          <a:schemeClr val="accent1">
                            <a:lumMod val="75000"/>
                          </a:schemeClr>
                        </a:solidFill>
                        <a:latin typeface="+mn-lt"/>
                        <a:ea typeface="+mn-ea"/>
                        <a:cs typeface="+mn-cs"/>
                      </a:endParaRPr>
                    </a:p>
                  </a:txBody>
                  <a:tcPr marL="9525" marR="9525" marT="9525" marB="0" anchor="ctr"/>
                </a:tc>
                <a:extLst>
                  <a:ext uri="{0D108BD9-81ED-4DB2-BD59-A6C34878D82A}">
                    <a16:rowId xmlns:a16="http://schemas.microsoft.com/office/drawing/2014/main" val="611948008"/>
                  </a:ext>
                </a:extLst>
              </a:tr>
              <a:tr h="376678">
                <a:tc>
                  <a:txBody>
                    <a:bodyPr/>
                    <a:lstStyle/>
                    <a:p>
                      <a:pPr algn="ctr" fontAlgn="ctr"/>
                      <a:r>
                        <a:rPr lang="pt-PT" sz="2400" kern="1200" dirty="0">
                          <a:solidFill>
                            <a:schemeClr val="accent1">
                              <a:lumMod val="75000"/>
                            </a:schemeClr>
                          </a:solidFill>
                          <a:latin typeface="+mn-lt"/>
                          <a:ea typeface="+mn-ea"/>
                          <a:cs typeface="+mn-cs"/>
                        </a:rPr>
                        <a:t>50.000,01 a 100.000,00</a:t>
                      </a:r>
                      <a:endParaRPr lang="pt-BR" sz="2400" kern="1200" dirty="0">
                        <a:solidFill>
                          <a:schemeClr val="accent1">
                            <a:lumMod val="75000"/>
                          </a:schemeClr>
                        </a:solidFill>
                        <a:latin typeface="+mn-lt"/>
                        <a:ea typeface="+mn-ea"/>
                        <a:cs typeface="+mn-cs"/>
                      </a:endParaRPr>
                    </a:p>
                  </a:txBody>
                  <a:tcPr marL="85725" marR="9525" marT="9525" marB="0" anchor="ctr"/>
                </a:tc>
                <a:tc>
                  <a:txBody>
                    <a:bodyPr/>
                    <a:lstStyle/>
                    <a:p>
                      <a:pPr algn="ctr" fontAlgn="ctr"/>
                      <a:r>
                        <a:rPr lang="pt-PT" sz="2400" kern="1200">
                          <a:solidFill>
                            <a:schemeClr val="accent1">
                              <a:lumMod val="75000"/>
                            </a:schemeClr>
                          </a:solidFill>
                          <a:latin typeface="+mn-lt"/>
                          <a:ea typeface="+mn-ea"/>
                          <a:cs typeface="+mn-cs"/>
                        </a:rPr>
                        <a:t>10%</a:t>
                      </a:r>
                      <a:endParaRPr lang="pt-BR" sz="2400" kern="1200">
                        <a:solidFill>
                          <a:schemeClr val="accent1">
                            <a:lumMod val="75000"/>
                          </a:schemeClr>
                        </a:solidFill>
                        <a:latin typeface="+mn-lt"/>
                        <a:ea typeface="+mn-ea"/>
                        <a:cs typeface="+mn-cs"/>
                      </a:endParaRPr>
                    </a:p>
                  </a:txBody>
                  <a:tcPr marL="9525" marR="9525" marT="9525" marB="0" anchor="ctr"/>
                </a:tc>
                <a:extLst>
                  <a:ext uri="{0D108BD9-81ED-4DB2-BD59-A6C34878D82A}">
                    <a16:rowId xmlns:a16="http://schemas.microsoft.com/office/drawing/2014/main" val="3638138502"/>
                  </a:ext>
                </a:extLst>
              </a:tr>
              <a:tr h="370840">
                <a:tc>
                  <a:txBody>
                    <a:bodyPr/>
                    <a:lstStyle/>
                    <a:p>
                      <a:pPr algn="ctr" fontAlgn="ctr"/>
                      <a:r>
                        <a:rPr lang="pt-PT" sz="2400" kern="1200" dirty="0">
                          <a:solidFill>
                            <a:schemeClr val="accent1">
                              <a:lumMod val="75000"/>
                            </a:schemeClr>
                          </a:solidFill>
                          <a:latin typeface="+mn-lt"/>
                          <a:ea typeface="+mn-ea"/>
                          <a:cs typeface="+mn-cs"/>
                        </a:rPr>
                        <a:t>100.000,01 a 150.000.00</a:t>
                      </a:r>
                      <a:endParaRPr lang="pt-BR" sz="2400" kern="1200" dirty="0">
                        <a:solidFill>
                          <a:schemeClr val="accent1">
                            <a:lumMod val="75000"/>
                          </a:schemeClr>
                        </a:solidFill>
                        <a:latin typeface="+mn-lt"/>
                        <a:ea typeface="+mn-ea"/>
                        <a:cs typeface="+mn-cs"/>
                      </a:endParaRPr>
                    </a:p>
                  </a:txBody>
                  <a:tcPr marL="85725" marR="9525" marT="9525" marB="0" anchor="ctr"/>
                </a:tc>
                <a:tc>
                  <a:txBody>
                    <a:bodyPr/>
                    <a:lstStyle/>
                    <a:p>
                      <a:pPr algn="ctr" fontAlgn="ctr"/>
                      <a:r>
                        <a:rPr lang="pt-PT" sz="2400" kern="1200" dirty="0">
                          <a:solidFill>
                            <a:schemeClr val="accent1">
                              <a:lumMod val="75000"/>
                            </a:schemeClr>
                          </a:solidFill>
                          <a:latin typeface="+mn-lt"/>
                          <a:ea typeface="+mn-ea"/>
                          <a:cs typeface="+mn-cs"/>
                        </a:rPr>
                        <a:t>5%</a:t>
                      </a:r>
                      <a:endParaRPr lang="pt-BR" sz="2400" kern="1200" dirty="0">
                        <a:solidFill>
                          <a:schemeClr val="accent1">
                            <a:lumMod val="75000"/>
                          </a:schemeClr>
                        </a:solidFill>
                        <a:latin typeface="+mn-lt"/>
                        <a:ea typeface="+mn-ea"/>
                        <a:cs typeface="+mn-cs"/>
                      </a:endParaRPr>
                    </a:p>
                  </a:txBody>
                  <a:tcPr marL="9525" marR="9525" marT="9525" marB="0" anchor="ctr"/>
                </a:tc>
                <a:extLst>
                  <a:ext uri="{0D108BD9-81ED-4DB2-BD59-A6C34878D82A}">
                    <a16:rowId xmlns:a16="http://schemas.microsoft.com/office/drawing/2014/main" val="3442517936"/>
                  </a:ext>
                </a:extLst>
              </a:tr>
              <a:tr h="370840">
                <a:tc>
                  <a:txBody>
                    <a:bodyPr/>
                    <a:lstStyle/>
                    <a:p>
                      <a:pPr algn="ctr" fontAlgn="ctr"/>
                      <a:r>
                        <a:rPr lang="pt-PT" sz="2400" kern="1200" dirty="0">
                          <a:solidFill>
                            <a:schemeClr val="accent1">
                              <a:lumMod val="75000"/>
                            </a:schemeClr>
                          </a:solidFill>
                          <a:latin typeface="+mn-lt"/>
                          <a:ea typeface="+mn-ea"/>
                          <a:cs typeface="+mn-cs"/>
                        </a:rPr>
                        <a:t>150.000,01 a 300.000,00</a:t>
                      </a:r>
                      <a:endParaRPr lang="pt-BR" sz="2400" kern="1200" dirty="0">
                        <a:solidFill>
                          <a:schemeClr val="accent1">
                            <a:lumMod val="75000"/>
                          </a:schemeClr>
                        </a:solidFill>
                        <a:latin typeface="+mn-lt"/>
                        <a:ea typeface="+mn-ea"/>
                        <a:cs typeface="+mn-cs"/>
                      </a:endParaRPr>
                    </a:p>
                  </a:txBody>
                  <a:tcPr marL="85725" marR="9525" marT="9525" marB="0" anchor="ctr"/>
                </a:tc>
                <a:tc>
                  <a:txBody>
                    <a:bodyPr/>
                    <a:lstStyle/>
                    <a:p>
                      <a:pPr algn="ctr" fontAlgn="ctr"/>
                      <a:r>
                        <a:rPr lang="pt-PT" sz="2400" kern="1200" dirty="0">
                          <a:solidFill>
                            <a:schemeClr val="accent1">
                              <a:lumMod val="75000"/>
                            </a:schemeClr>
                          </a:solidFill>
                          <a:latin typeface="+mn-lt"/>
                          <a:ea typeface="+mn-ea"/>
                          <a:cs typeface="+mn-cs"/>
                        </a:rPr>
                        <a:t>3%</a:t>
                      </a:r>
                      <a:endParaRPr lang="pt-BR" sz="2400" kern="1200" dirty="0">
                        <a:solidFill>
                          <a:schemeClr val="accent1">
                            <a:lumMod val="75000"/>
                          </a:schemeClr>
                        </a:solidFill>
                        <a:latin typeface="+mn-lt"/>
                        <a:ea typeface="+mn-ea"/>
                        <a:cs typeface="+mn-cs"/>
                      </a:endParaRPr>
                    </a:p>
                  </a:txBody>
                  <a:tcPr marL="9525" marR="9525" marT="9525" marB="0" anchor="ctr"/>
                </a:tc>
                <a:extLst>
                  <a:ext uri="{0D108BD9-81ED-4DB2-BD59-A6C34878D82A}">
                    <a16:rowId xmlns:a16="http://schemas.microsoft.com/office/drawing/2014/main" val="2315915315"/>
                  </a:ext>
                </a:extLst>
              </a:tr>
              <a:tr h="370840">
                <a:tc>
                  <a:txBody>
                    <a:bodyPr/>
                    <a:lstStyle/>
                    <a:p>
                      <a:pPr algn="ctr" fontAlgn="ctr"/>
                      <a:r>
                        <a:rPr lang="pt-PT" sz="2400" kern="1200">
                          <a:solidFill>
                            <a:schemeClr val="accent1">
                              <a:lumMod val="75000"/>
                            </a:schemeClr>
                          </a:solidFill>
                          <a:latin typeface="+mn-lt"/>
                          <a:ea typeface="+mn-ea"/>
                          <a:cs typeface="+mn-cs"/>
                        </a:rPr>
                        <a:t>300.000,01 a 500.000,00</a:t>
                      </a:r>
                      <a:endParaRPr lang="pt-BR" sz="2400" kern="1200">
                        <a:solidFill>
                          <a:schemeClr val="accent1">
                            <a:lumMod val="75000"/>
                          </a:schemeClr>
                        </a:solidFill>
                        <a:latin typeface="+mn-lt"/>
                        <a:ea typeface="+mn-ea"/>
                        <a:cs typeface="+mn-cs"/>
                      </a:endParaRPr>
                    </a:p>
                  </a:txBody>
                  <a:tcPr marL="85725" marR="9525" marT="9525" marB="0" anchor="ctr"/>
                </a:tc>
                <a:tc>
                  <a:txBody>
                    <a:bodyPr/>
                    <a:lstStyle/>
                    <a:p>
                      <a:pPr algn="ctr" fontAlgn="ctr"/>
                      <a:r>
                        <a:rPr lang="pt-PT" sz="2400" kern="1200" dirty="0">
                          <a:solidFill>
                            <a:schemeClr val="accent1">
                              <a:lumMod val="75000"/>
                            </a:schemeClr>
                          </a:solidFill>
                          <a:latin typeface="+mn-lt"/>
                          <a:ea typeface="+mn-ea"/>
                          <a:cs typeface="+mn-cs"/>
                        </a:rPr>
                        <a:t>1%</a:t>
                      </a:r>
                      <a:endParaRPr lang="pt-BR" sz="2400" kern="1200" dirty="0">
                        <a:solidFill>
                          <a:schemeClr val="accent1">
                            <a:lumMod val="75000"/>
                          </a:schemeClr>
                        </a:solidFill>
                        <a:latin typeface="+mn-lt"/>
                        <a:ea typeface="+mn-ea"/>
                        <a:cs typeface="+mn-cs"/>
                      </a:endParaRPr>
                    </a:p>
                  </a:txBody>
                  <a:tcPr marL="9525" marR="9525" marT="9525" marB="0" anchor="ctr"/>
                </a:tc>
                <a:extLst>
                  <a:ext uri="{0D108BD9-81ED-4DB2-BD59-A6C34878D82A}">
                    <a16:rowId xmlns:a16="http://schemas.microsoft.com/office/drawing/2014/main" val="291992373"/>
                  </a:ext>
                </a:extLst>
              </a:tr>
              <a:tr h="370840">
                <a:tc>
                  <a:txBody>
                    <a:bodyPr/>
                    <a:lstStyle/>
                    <a:p>
                      <a:pPr algn="ctr" fontAlgn="ctr"/>
                      <a:r>
                        <a:rPr lang="pt-PT" sz="2400" kern="1200" dirty="0">
                          <a:solidFill>
                            <a:schemeClr val="accent1">
                              <a:lumMod val="75000"/>
                            </a:schemeClr>
                          </a:solidFill>
                          <a:latin typeface="+mn-lt"/>
                          <a:ea typeface="+mn-ea"/>
                          <a:cs typeface="+mn-cs"/>
                        </a:rPr>
                        <a:t>Acima de 500.000,00</a:t>
                      </a:r>
                      <a:endParaRPr lang="pt-BR" sz="2400" kern="1200" dirty="0">
                        <a:solidFill>
                          <a:schemeClr val="accent1">
                            <a:lumMod val="75000"/>
                          </a:schemeClr>
                        </a:solidFill>
                        <a:latin typeface="+mn-lt"/>
                        <a:ea typeface="+mn-ea"/>
                        <a:cs typeface="+mn-cs"/>
                      </a:endParaRPr>
                    </a:p>
                  </a:txBody>
                  <a:tcPr marL="85725" marR="9525" marT="9525" marB="0" anchor="ctr"/>
                </a:tc>
                <a:tc>
                  <a:txBody>
                    <a:bodyPr/>
                    <a:lstStyle/>
                    <a:p>
                      <a:pPr algn="ctr" fontAlgn="ctr"/>
                      <a:r>
                        <a:rPr lang="pt-PT" sz="2400" kern="1200" dirty="0">
                          <a:solidFill>
                            <a:schemeClr val="accent1">
                              <a:lumMod val="75000"/>
                            </a:schemeClr>
                          </a:solidFill>
                          <a:latin typeface="+mn-lt"/>
                          <a:ea typeface="+mn-ea"/>
                          <a:cs typeface="+mn-cs"/>
                        </a:rPr>
                        <a:t>0,50%</a:t>
                      </a:r>
                      <a:endParaRPr lang="pt-BR" sz="2400" kern="1200" dirty="0">
                        <a:solidFill>
                          <a:schemeClr val="accent1">
                            <a:lumMod val="75000"/>
                          </a:schemeClr>
                        </a:solidFill>
                        <a:latin typeface="+mn-lt"/>
                        <a:ea typeface="+mn-ea"/>
                        <a:cs typeface="+mn-cs"/>
                      </a:endParaRPr>
                    </a:p>
                  </a:txBody>
                  <a:tcPr marL="9525" marR="9525" marT="9525" marB="0" anchor="ctr"/>
                </a:tc>
                <a:extLst>
                  <a:ext uri="{0D108BD9-81ED-4DB2-BD59-A6C34878D82A}">
                    <a16:rowId xmlns:a16="http://schemas.microsoft.com/office/drawing/2014/main" val="3474407784"/>
                  </a:ext>
                </a:extLst>
              </a:tr>
            </a:tbl>
          </a:graphicData>
        </a:graphic>
      </p:graphicFrame>
    </p:spTree>
    <p:extLst>
      <p:ext uri="{BB962C8B-B14F-4D97-AF65-F5344CB8AC3E}">
        <p14:creationId xmlns:p14="http://schemas.microsoft.com/office/powerpoint/2010/main" val="284487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3A1DF9C8-7638-4AC2-9A88-9BBB9483B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292"/>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A081E87F-39B2-4A51-A54C-1907FEC1211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53DE04F8-BA4B-4F20-A70F-7119B2E77004}"/>
              </a:ext>
            </a:extLst>
          </p:cNvPr>
          <p:cNvSpPr>
            <a:spLocks noGrp="1"/>
          </p:cNvSpPr>
          <p:nvPr>
            <p:ph type="title"/>
          </p:nvPr>
        </p:nvSpPr>
        <p:spPr>
          <a:xfrm>
            <a:off x="366184"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DOACI...</a:t>
            </a:r>
            <a:endParaRPr lang="pt-BR" sz="2000" b="1" dirty="0">
              <a:solidFill>
                <a:schemeClr val="accent1">
                  <a:lumMod val="75000"/>
                </a:schemeClr>
              </a:solidFill>
            </a:endParaRPr>
          </a:p>
        </p:txBody>
      </p:sp>
      <p:graphicFrame>
        <p:nvGraphicFramePr>
          <p:cNvPr id="8" name="Tabela 10">
            <a:extLst>
              <a:ext uri="{FF2B5EF4-FFF2-40B4-BE49-F238E27FC236}">
                <a16:creationId xmlns:a16="http://schemas.microsoft.com/office/drawing/2014/main" id="{29864E95-0655-988E-F69E-72F9BF8EF33A}"/>
              </a:ext>
            </a:extLst>
          </p:cNvPr>
          <p:cNvGraphicFramePr>
            <a:graphicFrameLocks noGrp="1"/>
          </p:cNvGraphicFramePr>
          <p:nvPr>
            <p:extLst>
              <p:ext uri="{D42A27DB-BD31-4B8C-83A1-F6EECF244321}">
                <p14:modId xmlns:p14="http://schemas.microsoft.com/office/powerpoint/2010/main" val="2158009994"/>
              </p:ext>
            </p:extLst>
          </p:nvPr>
        </p:nvGraphicFramePr>
        <p:xfrm>
          <a:off x="1377577" y="1282120"/>
          <a:ext cx="8128000" cy="149161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06721407"/>
                    </a:ext>
                  </a:extLst>
                </a:gridCol>
                <a:gridCol w="4064000">
                  <a:extLst>
                    <a:ext uri="{9D8B030D-6E8A-4147-A177-3AD203B41FA5}">
                      <a16:colId xmlns:a16="http://schemas.microsoft.com/office/drawing/2014/main" val="1409761370"/>
                    </a:ext>
                  </a:extLst>
                </a:gridCol>
              </a:tblGrid>
              <a:tr h="370840">
                <a:tc gridSpan="2">
                  <a:txBody>
                    <a:bodyPr/>
                    <a:lstStyle/>
                    <a:p>
                      <a:pPr algn="ctr" fontAlgn="b"/>
                      <a:r>
                        <a:rPr lang="pt-BR" sz="2400" kern="1200" dirty="0">
                          <a:solidFill>
                            <a:schemeClr val="bg1"/>
                          </a:solidFill>
                          <a:latin typeface="+mn-lt"/>
                          <a:ea typeface="+mn-ea"/>
                          <a:cs typeface="+mn-cs"/>
                        </a:rPr>
                        <a:t>COMO APLICAR A DOACI</a:t>
                      </a:r>
                    </a:p>
                  </a:txBody>
                  <a:tcPr marL="9525" marR="9525" marT="9525" marB="0" anchor="b"/>
                </a:tc>
                <a:tc hMerge="1">
                  <a:txBody>
                    <a:bodyPr/>
                    <a:lstStyle/>
                    <a:p>
                      <a:endParaRPr lang="pt-BR"/>
                    </a:p>
                  </a:txBody>
                  <a:tcPr/>
                </a:tc>
                <a:extLst>
                  <a:ext uri="{0D108BD9-81ED-4DB2-BD59-A6C34878D82A}">
                    <a16:rowId xmlns:a16="http://schemas.microsoft.com/office/drawing/2014/main" val="3681531607"/>
                  </a:ext>
                </a:extLst>
              </a:tr>
              <a:tr h="370840">
                <a:tc>
                  <a:txBody>
                    <a:bodyPr/>
                    <a:lstStyle/>
                    <a:p>
                      <a:pPr algn="l" fontAlgn="b"/>
                      <a:r>
                        <a:rPr lang="pt-BR" sz="2400" kern="1200" dirty="0">
                          <a:solidFill>
                            <a:schemeClr val="accent1">
                              <a:lumMod val="75000"/>
                            </a:schemeClr>
                          </a:solidFill>
                          <a:latin typeface="+mn-lt"/>
                          <a:ea typeface="+mn-ea"/>
                          <a:cs typeface="+mn-cs"/>
                        </a:rPr>
                        <a:t>VALOR DO PROJETO</a:t>
                      </a:r>
                    </a:p>
                  </a:txBody>
                  <a:tcPr marL="9525" marR="9525" marT="9525" marB="0" anchor="b"/>
                </a:tc>
                <a:tc>
                  <a:txBody>
                    <a:bodyPr/>
                    <a:lstStyle/>
                    <a:p>
                      <a:pPr algn="ctr" fontAlgn="b"/>
                      <a:r>
                        <a:rPr lang="pt-BR" sz="2400" kern="1200" dirty="0">
                          <a:solidFill>
                            <a:schemeClr val="accent1">
                              <a:lumMod val="75000"/>
                            </a:schemeClr>
                          </a:solidFill>
                          <a:latin typeface="+mn-lt"/>
                          <a:ea typeface="+mn-ea"/>
                          <a:cs typeface="+mn-cs"/>
                        </a:rPr>
                        <a:t>%</a:t>
                      </a:r>
                    </a:p>
                  </a:txBody>
                  <a:tcPr marL="9525" marR="9525" marT="9525" marB="0" anchor="ctr"/>
                </a:tc>
                <a:extLst>
                  <a:ext uri="{0D108BD9-81ED-4DB2-BD59-A6C34878D82A}">
                    <a16:rowId xmlns:a16="http://schemas.microsoft.com/office/drawing/2014/main" val="611948008"/>
                  </a:ext>
                </a:extLst>
              </a:tr>
              <a:tr h="376678">
                <a:tc>
                  <a:txBody>
                    <a:bodyPr/>
                    <a:lstStyle/>
                    <a:p>
                      <a:pPr algn="l" fontAlgn="b"/>
                      <a:r>
                        <a:rPr lang="pt-BR" sz="2400" kern="1200" dirty="0">
                          <a:solidFill>
                            <a:schemeClr val="accent1">
                              <a:lumMod val="75000"/>
                            </a:schemeClr>
                          </a:solidFill>
                          <a:latin typeface="+mn-lt"/>
                          <a:ea typeface="+mn-ea"/>
                          <a:cs typeface="+mn-cs"/>
                        </a:rPr>
                        <a:t>VALOR APROVADO PARA O PROJETO É DE 400 MIL</a:t>
                      </a:r>
                    </a:p>
                  </a:txBody>
                  <a:tcPr marL="9525" marR="9525" marT="9525" marB="0" anchor="b"/>
                </a:tc>
                <a:tc>
                  <a:txBody>
                    <a:bodyPr/>
                    <a:lstStyle/>
                    <a:p>
                      <a:pPr algn="ctr" fontAlgn="b"/>
                      <a:r>
                        <a:rPr lang="pt-BR" sz="2400" kern="1200" dirty="0">
                          <a:solidFill>
                            <a:schemeClr val="accent1">
                              <a:lumMod val="75000"/>
                            </a:schemeClr>
                          </a:solidFill>
                          <a:latin typeface="+mn-lt"/>
                          <a:ea typeface="+mn-ea"/>
                          <a:cs typeface="+mn-cs"/>
                        </a:rPr>
                        <a:t>MEU % É 1%</a:t>
                      </a:r>
                    </a:p>
                  </a:txBody>
                  <a:tcPr marL="9525" marR="9525" marT="9525" marB="0" anchor="ctr"/>
                </a:tc>
                <a:extLst>
                  <a:ext uri="{0D108BD9-81ED-4DB2-BD59-A6C34878D82A}">
                    <a16:rowId xmlns:a16="http://schemas.microsoft.com/office/drawing/2014/main" val="3638138502"/>
                  </a:ext>
                </a:extLst>
              </a:tr>
            </a:tbl>
          </a:graphicData>
        </a:graphic>
      </p:graphicFrame>
      <p:graphicFrame>
        <p:nvGraphicFramePr>
          <p:cNvPr id="3" name="Tabela 2">
            <a:extLst>
              <a:ext uri="{FF2B5EF4-FFF2-40B4-BE49-F238E27FC236}">
                <a16:creationId xmlns:a16="http://schemas.microsoft.com/office/drawing/2014/main" id="{6D3D8CA1-528A-2A7A-6DF9-869B92C93AC0}"/>
              </a:ext>
            </a:extLst>
          </p:cNvPr>
          <p:cNvGraphicFramePr>
            <a:graphicFrameLocks noGrp="1"/>
          </p:cNvGraphicFramePr>
          <p:nvPr>
            <p:extLst>
              <p:ext uri="{D42A27DB-BD31-4B8C-83A1-F6EECF244321}">
                <p14:modId xmlns:p14="http://schemas.microsoft.com/office/powerpoint/2010/main" val="1631836337"/>
              </p:ext>
            </p:extLst>
          </p:nvPr>
        </p:nvGraphicFramePr>
        <p:xfrm>
          <a:off x="1377577" y="3187714"/>
          <a:ext cx="8128000" cy="228442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45126792"/>
                    </a:ext>
                  </a:extLst>
                </a:gridCol>
                <a:gridCol w="4064000">
                  <a:extLst>
                    <a:ext uri="{9D8B030D-6E8A-4147-A177-3AD203B41FA5}">
                      <a16:colId xmlns:a16="http://schemas.microsoft.com/office/drawing/2014/main" val="1010430776"/>
                    </a:ext>
                  </a:extLst>
                </a:gridCol>
              </a:tblGrid>
              <a:tr h="370840">
                <a:tc gridSpan="2">
                  <a:txBody>
                    <a:bodyPr/>
                    <a:lstStyle/>
                    <a:p>
                      <a:pPr algn="ctr" fontAlgn="b"/>
                      <a:r>
                        <a:rPr lang="pt-BR" sz="2400" kern="1200" dirty="0">
                          <a:solidFill>
                            <a:schemeClr val="bg1"/>
                          </a:solidFill>
                          <a:latin typeface="+mn-lt"/>
                          <a:ea typeface="+mn-ea"/>
                          <a:cs typeface="+mn-cs"/>
                        </a:rPr>
                        <a:t>COMO CALCULAR A DOACI</a:t>
                      </a:r>
                    </a:p>
                  </a:txBody>
                  <a:tcPr marL="9525" marR="9525" marT="9525" marB="0" anchor="b"/>
                </a:tc>
                <a:tc hMerge="1">
                  <a:txBody>
                    <a:bodyPr/>
                    <a:lstStyle/>
                    <a:p>
                      <a:endParaRPr lang="pt-BR"/>
                    </a:p>
                  </a:txBody>
                  <a:tcPr/>
                </a:tc>
                <a:extLst>
                  <a:ext uri="{0D108BD9-81ED-4DB2-BD59-A6C34878D82A}">
                    <a16:rowId xmlns:a16="http://schemas.microsoft.com/office/drawing/2014/main" val="2050358875"/>
                  </a:ext>
                </a:extLst>
              </a:tr>
              <a:tr h="370840">
                <a:tc>
                  <a:txBody>
                    <a:bodyPr/>
                    <a:lstStyle/>
                    <a:p>
                      <a:pPr algn="l" fontAlgn="b"/>
                      <a:r>
                        <a:rPr lang="pt-BR" sz="2400" kern="1200" dirty="0">
                          <a:solidFill>
                            <a:schemeClr val="accent1">
                              <a:lumMod val="75000"/>
                            </a:schemeClr>
                          </a:solidFill>
                          <a:latin typeface="+mn-lt"/>
                          <a:ea typeface="+mn-ea"/>
                          <a:cs typeface="+mn-cs"/>
                        </a:rPr>
                        <a:t>O VALOR APROVADO FOI DE </a:t>
                      </a:r>
                    </a:p>
                  </a:txBody>
                  <a:tcPr marL="9525" marR="9525" marT="9525" marB="0" anchor="b"/>
                </a:tc>
                <a:tc>
                  <a:txBody>
                    <a:bodyPr/>
                    <a:lstStyle/>
                    <a:p>
                      <a:pPr algn="r" fontAlgn="b"/>
                      <a:r>
                        <a:rPr lang="pt-BR" sz="2400" kern="1200" dirty="0">
                          <a:solidFill>
                            <a:schemeClr val="accent1">
                              <a:lumMod val="75000"/>
                            </a:schemeClr>
                          </a:solidFill>
                          <a:latin typeface="+mn-lt"/>
                          <a:ea typeface="+mn-ea"/>
                          <a:cs typeface="+mn-cs"/>
                        </a:rPr>
                        <a:t>400.000,00</a:t>
                      </a:r>
                    </a:p>
                  </a:txBody>
                  <a:tcPr marL="9525" marR="9525" marT="9525" marB="0" anchor="b"/>
                </a:tc>
                <a:extLst>
                  <a:ext uri="{0D108BD9-81ED-4DB2-BD59-A6C34878D82A}">
                    <a16:rowId xmlns:a16="http://schemas.microsoft.com/office/drawing/2014/main" val="150341852"/>
                  </a:ext>
                </a:extLst>
              </a:tr>
              <a:tr h="376678">
                <a:tc>
                  <a:txBody>
                    <a:bodyPr/>
                    <a:lstStyle/>
                    <a:p>
                      <a:pPr algn="l" fontAlgn="b"/>
                      <a:r>
                        <a:rPr lang="pt-BR" sz="2400" kern="1200" dirty="0">
                          <a:solidFill>
                            <a:schemeClr val="accent1">
                              <a:lumMod val="75000"/>
                            </a:schemeClr>
                          </a:solidFill>
                          <a:latin typeface="+mn-lt"/>
                          <a:ea typeface="+mn-ea"/>
                          <a:cs typeface="+mn-cs"/>
                        </a:rPr>
                        <a:t>VALOR PARA BOLSA APROVADO </a:t>
                      </a:r>
                    </a:p>
                  </a:txBody>
                  <a:tcPr marL="9525" marR="9525" marT="9525" marB="0" anchor="b"/>
                </a:tc>
                <a:tc>
                  <a:txBody>
                    <a:bodyPr/>
                    <a:lstStyle/>
                    <a:p>
                      <a:pPr algn="r" fontAlgn="b"/>
                      <a:r>
                        <a:rPr lang="pt-BR" sz="2400" kern="1200" dirty="0">
                          <a:solidFill>
                            <a:schemeClr val="accent1">
                              <a:lumMod val="75000"/>
                            </a:schemeClr>
                          </a:solidFill>
                          <a:latin typeface="+mn-lt"/>
                          <a:ea typeface="+mn-ea"/>
                          <a:cs typeface="+mn-cs"/>
                        </a:rPr>
                        <a:t>-140.000,00</a:t>
                      </a:r>
                    </a:p>
                  </a:txBody>
                  <a:tcPr marL="9525" marR="9525" marT="9525" marB="0" anchor="b"/>
                </a:tc>
                <a:extLst>
                  <a:ext uri="{0D108BD9-81ED-4DB2-BD59-A6C34878D82A}">
                    <a16:rowId xmlns:a16="http://schemas.microsoft.com/office/drawing/2014/main" val="3392532035"/>
                  </a:ext>
                </a:extLst>
              </a:tr>
              <a:tr h="376678">
                <a:tc>
                  <a:txBody>
                    <a:bodyPr/>
                    <a:lstStyle/>
                    <a:p>
                      <a:pPr algn="l" fontAlgn="b"/>
                      <a:r>
                        <a:rPr lang="pt-BR" sz="2400" kern="1200" dirty="0">
                          <a:solidFill>
                            <a:schemeClr val="accent1">
                              <a:lumMod val="75000"/>
                            </a:schemeClr>
                          </a:solidFill>
                          <a:latin typeface="+mn-lt"/>
                          <a:ea typeface="+mn-ea"/>
                          <a:cs typeface="+mn-cs"/>
                        </a:rPr>
                        <a:t>VALOR PARA CALCULAR A DOACI</a:t>
                      </a:r>
                    </a:p>
                  </a:txBody>
                  <a:tcPr marL="9525" marR="9525" marT="9525" marB="0" anchor="b"/>
                </a:tc>
                <a:tc>
                  <a:txBody>
                    <a:bodyPr/>
                    <a:lstStyle/>
                    <a:p>
                      <a:pPr algn="r" fontAlgn="b"/>
                      <a:r>
                        <a:rPr lang="pt-BR" sz="2400" kern="1200" dirty="0">
                          <a:solidFill>
                            <a:schemeClr val="accent1">
                              <a:lumMod val="75000"/>
                            </a:schemeClr>
                          </a:solidFill>
                          <a:latin typeface="+mn-lt"/>
                          <a:ea typeface="+mn-ea"/>
                          <a:cs typeface="+mn-cs"/>
                        </a:rPr>
                        <a:t>260.000,00</a:t>
                      </a:r>
                    </a:p>
                  </a:txBody>
                  <a:tcPr marL="9525" marR="9525" marT="9525" marB="0" anchor="b"/>
                </a:tc>
                <a:extLst>
                  <a:ext uri="{0D108BD9-81ED-4DB2-BD59-A6C34878D82A}">
                    <a16:rowId xmlns:a16="http://schemas.microsoft.com/office/drawing/2014/main" val="2212364696"/>
                  </a:ext>
                </a:extLst>
              </a:tr>
              <a:tr h="403824">
                <a:tc>
                  <a:txBody>
                    <a:bodyPr/>
                    <a:lstStyle/>
                    <a:p>
                      <a:pPr algn="l" fontAlgn="b"/>
                      <a:r>
                        <a:rPr lang="pt-BR" sz="2400" kern="1200" dirty="0">
                          <a:solidFill>
                            <a:schemeClr val="accent1">
                              <a:lumMod val="75000"/>
                            </a:schemeClr>
                          </a:solidFill>
                          <a:latin typeface="+mn-lt"/>
                          <a:ea typeface="+mn-ea"/>
                          <a:cs typeface="+mn-cs"/>
                        </a:rPr>
                        <a:t>% DA DOACI</a:t>
                      </a:r>
                    </a:p>
                  </a:txBody>
                  <a:tcPr marL="9525" marR="9525" marT="9525" marB="0" anchor="b"/>
                </a:tc>
                <a:tc>
                  <a:txBody>
                    <a:bodyPr/>
                    <a:lstStyle/>
                    <a:p>
                      <a:pPr algn="r" fontAlgn="b"/>
                      <a:r>
                        <a:rPr lang="pt-BR" sz="2400" kern="1200" dirty="0">
                          <a:solidFill>
                            <a:schemeClr val="accent1">
                              <a:lumMod val="75000"/>
                            </a:schemeClr>
                          </a:solidFill>
                          <a:latin typeface="+mn-lt"/>
                          <a:ea typeface="+mn-ea"/>
                          <a:cs typeface="+mn-cs"/>
                        </a:rPr>
                        <a:t>1%</a:t>
                      </a:r>
                    </a:p>
                  </a:txBody>
                  <a:tcPr marL="9525" marR="9525" marT="9525" marB="0" anchor="b"/>
                </a:tc>
                <a:extLst>
                  <a:ext uri="{0D108BD9-81ED-4DB2-BD59-A6C34878D82A}">
                    <a16:rowId xmlns:a16="http://schemas.microsoft.com/office/drawing/2014/main" val="2631720288"/>
                  </a:ext>
                </a:extLst>
              </a:tr>
              <a:tr h="376678">
                <a:tc>
                  <a:txBody>
                    <a:bodyPr/>
                    <a:lstStyle/>
                    <a:p>
                      <a:pPr algn="l" fontAlgn="b"/>
                      <a:r>
                        <a:rPr lang="pt-BR" sz="2400" kern="1200" dirty="0">
                          <a:solidFill>
                            <a:schemeClr val="accent1">
                              <a:lumMod val="75000"/>
                            </a:schemeClr>
                          </a:solidFill>
                          <a:latin typeface="+mn-lt"/>
                          <a:ea typeface="+mn-ea"/>
                          <a:cs typeface="+mn-cs"/>
                        </a:rPr>
                        <a:t>VALOR DA DOACI</a:t>
                      </a:r>
                    </a:p>
                  </a:txBody>
                  <a:tcPr marL="9525" marR="9525" marT="9525" marB="0" anchor="b"/>
                </a:tc>
                <a:tc>
                  <a:txBody>
                    <a:bodyPr/>
                    <a:lstStyle/>
                    <a:p>
                      <a:pPr algn="r" fontAlgn="b"/>
                      <a:r>
                        <a:rPr lang="pt-BR" sz="2400" kern="1200" dirty="0">
                          <a:solidFill>
                            <a:schemeClr val="accent1">
                              <a:lumMod val="75000"/>
                            </a:schemeClr>
                          </a:solidFill>
                          <a:latin typeface="+mn-lt"/>
                          <a:ea typeface="+mn-ea"/>
                          <a:cs typeface="+mn-cs"/>
                        </a:rPr>
                        <a:t>2.600,00 </a:t>
                      </a:r>
                    </a:p>
                  </a:txBody>
                  <a:tcPr marL="9525" marR="9525" marT="9525" marB="0" anchor="b"/>
                </a:tc>
                <a:extLst>
                  <a:ext uri="{0D108BD9-81ED-4DB2-BD59-A6C34878D82A}">
                    <a16:rowId xmlns:a16="http://schemas.microsoft.com/office/drawing/2014/main" val="276735487"/>
                  </a:ext>
                </a:extLst>
              </a:tr>
            </a:tbl>
          </a:graphicData>
        </a:graphic>
      </p:graphicFrame>
    </p:spTree>
    <p:extLst>
      <p:ext uri="{BB962C8B-B14F-4D97-AF65-F5344CB8AC3E}">
        <p14:creationId xmlns:p14="http://schemas.microsoft.com/office/powerpoint/2010/main" val="3481783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3A1DF9C8-7638-4AC2-9A88-9BBB9483B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292"/>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A081E87F-39B2-4A51-A54C-1907FEC1211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53DE04F8-BA4B-4F20-A70F-7119B2E77004}"/>
              </a:ext>
            </a:extLst>
          </p:cNvPr>
          <p:cNvSpPr>
            <a:spLocks noGrp="1"/>
          </p:cNvSpPr>
          <p:nvPr>
            <p:ph type="title"/>
          </p:nvPr>
        </p:nvSpPr>
        <p:spPr>
          <a:xfrm>
            <a:off x="366184"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DOACI...</a:t>
            </a:r>
            <a:endParaRPr lang="pt-BR" sz="2000" b="1" dirty="0">
              <a:solidFill>
                <a:schemeClr val="accent1">
                  <a:lumMod val="75000"/>
                </a:schemeClr>
              </a:solidFill>
            </a:endParaRPr>
          </a:p>
        </p:txBody>
      </p:sp>
      <p:graphicFrame>
        <p:nvGraphicFramePr>
          <p:cNvPr id="8" name="Tabela 10">
            <a:extLst>
              <a:ext uri="{FF2B5EF4-FFF2-40B4-BE49-F238E27FC236}">
                <a16:creationId xmlns:a16="http://schemas.microsoft.com/office/drawing/2014/main" id="{29864E95-0655-988E-F69E-72F9BF8EF33A}"/>
              </a:ext>
            </a:extLst>
          </p:cNvPr>
          <p:cNvGraphicFramePr>
            <a:graphicFrameLocks noGrp="1"/>
          </p:cNvGraphicFramePr>
          <p:nvPr>
            <p:extLst>
              <p:ext uri="{D42A27DB-BD31-4B8C-83A1-F6EECF244321}">
                <p14:modId xmlns:p14="http://schemas.microsoft.com/office/powerpoint/2010/main" val="1151246161"/>
              </p:ext>
            </p:extLst>
          </p:nvPr>
        </p:nvGraphicFramePr>
        <p:xfrm>
          <a:off x="366184" y="1253071"/>
          <a:ext cx="9768416" cy="5697855"/>
        </p:xfrm>
        <a:graphic>
          <a:graphicData uri="http://schemas.openxmlformats.org/drawingml/2006/table">
            <a:tbl>
              <a:tblPr firstRow="1" bandRow="1">
                <a:tableStyleId>{5C22544A-7EE6-4342-B048-85BDC9FD1C3A}</a:tableStyleId>
              </a:tblPr>
              <a:tblGrid>
                <a:gridCol w="4884208">
                  <a:extLst>
                    <a:ext uri="{9D8B030D-6E8A-4147-A177-3AD203B41FA5}">
                      <a16:colId xmlns:a16="http://schemas.microsoft.com/office/drawing/2014/main" val="1206721407"/>
                    </a:ext>
                  </a:extLst>
                </a:gridCol>
                <a:gridCol w="4884208">
                  <a:extLst>
                    <a:ext uri="{9D8B030D-6E8A-4147-A177-3AD203B41FA5}">
                      <a16:colId xmlns:a16="http://schemas.microsoft.com/office/drawing/2014/main" val="1409761370"/>
                    </a:ext>
                  </a:extLst>
                </a:gridCol>
              </a:tblGrid>
              <a:tr h="4449418">
                <a:tc gridSpan="2">
                  <a:txBody>
                    <a:bodyPr/>
                    <a:lstStyle/>
                    <a:p>
                      <a:r>
                        <a:rPr lang="pt-BR" sz="1800" b="1" kern="1200" dirty="0">
                          <a:solidFill>
                            <a:schemeClr val="dk1"/>
                          </a:solidFill>
                          <a:effectLst/>
                          <a:latin typeface="+mn-lt"/>
                          <a:ea typeface="+mn-ea"/>
                          <a:cs typeface="+mn-cs"/>
                        </a:rPr>
                        <a:t>PASSO 1: </a:t>
                      </a:r>
                      <a:r>
                        <a:rPr lang="pt-BR" sz="1800" b="0" kern="1200" dirty="0">
                          <a:solidFill>
                            <a:schemeClr val="dk1"/>
                          </a:solidFill>
                          <a:effectLst/>
                          <a:latin typeface="+mn-lt"/>
                          <a:ea typeface="+mn-ea"/>
                          <a:cs typeface="+mn-cs"/>
                        </a:rPr>
                        <a:t>Verificar o valor total do projeto.</a:t>
                      </a:r>
                    </a:p>
                    <a:p>
                      <a:r>
                        <a:rPr lang="pt-BR" sz="1800" b="0" kern="1200" dirty="0">
                          <a:solidFill>
                            <a:schemeClr val="dk1"/>
                          </a:solidFill>
                          <a:effectLst/>
                          <a:latin typeface="+mn-lt"/>
                          <a:ea typeface="+mn-ea"/>
                          <a:cs typeface="+mn-cs"/>
                        </a:rPr>
                        <a:t> </a:t>
                      </a:r>
                    </a:p>
                    <a:p>
                      <a:pPr algn="just"/>
                      <a:r>
                        <a:rPr lang="pt-BR" sz="1800" b="1" kern="1200" dirty="0">
                          <a:solidFill>
                            <a:schemeClr val="dk1"/>
                          </a:solidFill>
                          <a:effectLst/>
                          <a:latin typeface="+mn-lt"/>
                          <a:ea typeface="+mn-ea"/>
                          <a:cs typeface="+mn-cs"/>
                        </a:rPr>
                        <a:t>PASSO 2: </a:t>
                      </a:r>
                      <a:r>
                        <a:rPr lang="pt-BR" sz="1800" b="0" kern="1200" dirty="0">
                          <a:solidFill>
                            <a:schemeClr val="dk1"/>
                          </a:solidFill>
                          <a:effectLst/>
                          <a:latin typeface="+mn-lt"/>
                          <a:ea typeface="+mn-ea"/>
                          <a:cs typeface="+mn-cs"/>
                        </a:rPr>
                        <a:t>Verificar na tabela qual é a porcentagem do valor total do projeto. Por exemplo, se o projeto é no valor total de R$ 100.000,00, esse valor fica na faixa de 10%, conforme tabela a seguir que está na Resolução nº 309.</a:t>
                      </a:r>
                      <a:endParaRPr lang="pt-BR" sz="1800" b="0" kern="1200" dirty="0">
                        <a:solidFill>
                          <a:schemeClr val="bg1"/>
                        </a:solidFill>
                        <a:effectLst/>
                        <a:latin typeface="+mn-lt"/>
                        <a:ea typeface="+mn-ea"/>
                        <a:cs typeface="+mn-cs"/>
                      </a:endParaRPr>
                    </a:p>
                    <a:p>
                      <a:pPr algn="just"/>
                      <a:endParaRPr lang="pt-BR" sz="1800" b="0" kern="1200" dirty="0">
                        <a:solidFill>
                          <a:schemeClr val="tx1"/>
                        </a:solidFill>
                        <a:effectLst/>
                        <a:latin typeface="+mn-lt"/>
                        <a:ea typeface="+mn-ea"/>
                        <a:cs typeface="+mn-cs"/>
                      </a:endParaRPr>
                    </a:p>
                    <a:p>
                      <a:r>
                        <a:rPr lang="pt-BR" sz="1800" b="1" kern="1200" dirty="0">
                          <a:solidFill>
                            <a:schemeClr val="tx1"/>
                          </a:solidFill>
                          <a:effectLst/>
                          <a:latin typeface="+mn-lt"/>
                          <a:ea typeface="+mn-ea"/>
                          <a:cs typeface="+mn-cs"/>
                        </a:rPr>
                        <a:t>PASSO 3: </a:t>
                      </a:r>
                      <a:r>
                        <a:rPr lang="pt-BR" sz="1800" b="0" kern="1200" dirty="0">
                          <a:solidFill>
                            <a:schemeClr val="tx1"/>
                          </a:solidFill>
                          <a:effectLst/>
                          <a:latin typeface="+mn-lt"/>
                          <a:ea typeface="+mn-ea"/>
                          <a:cs typeface="+mn-cs"/>
                        </a:rPr>
                        <a:t>Subtrair o valor da bolsa antes de fazer o cálculo da porcentagem. Segue abaixo um exemplo:</a:t>
                      </a:r>
                    </a:p>
                    <a:p>
                      <a:r>
                        <a:rPr lang="pt-BR" sz="1800" b="0" kern="1200" dirty="0">
                          <a:solidFill>
                            <a:schemeClr val="tx1"/>
                          </a:solidFill>
                          <a:effectLst/>
                          <a:latin typeface="+mn-lt"/>
                          <a:ea typeface="+mn-ea"/>
                          <a:cs typeface="+mn-cs"/>
                        </a:rPr>
                        <a:t>BOLSA – R$ 10.000,00</a:t>
                      </a:r>
                    </a:p>
                    <a:p>
                      <a:r>
                        <a:rPr lang="pt-BR" sz="1800" b="0" kern="1200" dirty="0">
                          <a:solidFill>
                            <a:schemeClr val="tx1"/>
                          </a:solidFill>
                          <a:effectLst/>
                          <a:latin typeface="+mn-lt"/>
                          <a:ea typeface="+mn-ea"/>
                          <a:cs typeface="+mn-cs"/>
                        </a:rPr>
                        <a:t>PESQUISA – R$ 90.000,00 </a:t>
                      </a:r>
                    </a:p>
                    <a:p>
                      <a:r>
                        <a:rPr lang="pt-BR" sz="1800" b="0" kern="1200" dirty="0">
                          <a:solidFill>
                            <a:schemeClr val="tx1"/>
                          </a:solidFill>
                          <a:effectLst/>
                          <a:latin typeface="+mn-lt"/>
                          <a:ea typeface="+mn-ea"/>
                          <a:cs typeface="+mn-cs"/>
                        </a:rPr>
                        <a:t>TOTAL DO PROJETO = R$ 100.000,00</a:t>
                      </a:r>
                    </a:p>
                    <a:p>
                      <a:r>
                        <a:rPr lang="pt-BR" sz="1800" b="1" kern="1200" dirty="0">
                          <a:solidFill>
                            <a:schemeClr val="tx1"/>
                          </a:solidFill>
                          <a:effectLst/>
                          <a:latin typeface="+mn-lt"/>
                          <a:ea typeface="+mn-ea"/>
                          <a:cs typeface="+mn-cs"/>
                        </a:rPr>
                        <a:t> </a:t>
                      </a:r>
                    </a:p>
                    <a:p>
                      <a:pPr algn="just"/>
                      <a:r>
                        <a:rPr lang="pt-BR" sz="1800" b="0" kern="1200" dirty="0">
                          <a:solidFill>
                            <a:schemeClr val="tx1"/>
                          </a:solidFill>
                          <a:effectLst/>
                          <a:latin typeface="+mn-lt"/>
                          <a:ea typeface="+mn-ea"/>
                          <a:cs typeface="+mn-cs"/>
                        </a:rPr>
                        <a:t>Por exemplo, se o valor total do projeto é R$ 100.000,00 e o valor da bolsa é de R$ 10.000,00, subtraindo, sobra R$ 90.000,00 de recurso do projeto. Então o valor do DOACI é de R$ 9.000,00 (10% de R$ 90.000,00). </a:t>
                      </a:r>
                    </a:p>
                    <a:p>
                      <a:r>
                        <a:rPr lang="pt-BR" sz="1800" b="1" kern="1200" dirty="0">
                          <a:solidFill>
                            <a:schemeClr val="tx1"/>
                          </a:solidFill>
                          <a:effectLst/>
                          <a:latin typeface="+mn-lt"/>
                          <a:ea typeface="+mn-ea"/>
                          <a:cs typeface="+mn-cs"/>
                        </a:rPr>
                        <a:t> </a:t>
                      </a:r>
                    </a:p>
                    <a:p>
                      <a:r>
                        <a:rPr lang="pt-BR" sz="1800" b="1" kern="1200" dirty="0">
                          <a:solidFill>
                            <a:schemeClr val="tx1"/>
                          </a:solidFill>
                          <a:effectLst/>
                          <a:latin typeface="+mn-lt"/>
                          <a:ea typeface="+mn-ea"/>
                          <a:cs typeface="+mn-cs"/>
                        </a:rPr>
                        <a:t>PASSO 4: </a:t>
                      </a:r>
                      <a:r>
                        <a:rPr lang="pt-BR" sz="1800" b="0" kern="1200" dirty="0">
                          <a:solidFill>
                            <a:schemeClr val="tx1"/>
                          </a:solidFill>
                          <a:effectLst/>
                          <a:latin typeface="+mn-lt"/>
                          <a:ea typeface="+mn-ea"/>
                          <a:cs typeface="+mn-cs"/>
                        </a:rPr>
                        <a:t>Tirar o valor da conta do projeto transferindo para uma conta pessoal ou realizando um saque. O valor do DOACI tem que ser tirado da conta uma única vez.</a:t>
                      </a:r>
                    </a:p>
                    <a:p>
                      <a:endParaRPr lang="pt-BR" sz="1800" b="0" kern="1200" dirty="0">
                        <a:solidFill>
                          <a:schemeClr val="dk1"/>
                        </a:solidFill>
                        <a:effectLst/>
                        <a:latin typeface="+mn-lt"/>
                        <a:ea typeface="+mn-ea"/>
                        <a:cs typeface="+mn-cs"/>
                      </a:endParaRPr>
                    </a:p>
                  </a:txBody>
                  <a:tcPr marL="9525" marR="9525" marT="9525" marB="0" anchor="b">
                    <a:solidFill>
                      <a:schemeClr val="bg1"/>
                    </a:solidFill>
                  </a:tcPr>
                </a:tc>
                <a:tc hMerge="1">
                  <a:txBody>
                    <a:bodyPr/>
                    <a:lstStyle/>
                    <a:p>
                      <a:endParaRPr lang="pt-BR"/>
                    </a:p>
                  </a:txBody>
                  <a:tcPr/>
                </a:tc>
                <a:extLst>
                  <a:ext uri="{0D108BD9-81ED-4DB2-BD59-A6C34878D82A}">
                    <a16:rowId xmlns:a16="http://schemas.microsoft.com/office/drawing/2014/main" val="3681531607"/>
                  </a:ext>
                </a:extLst>
              </a:tr>
              <a:tr h="319787">
                <a:tc>
                  <a:txBody>
                    <a:bodyPr/>
                    <a:lstStyle/>
                    <a:p>
                      <a:pPr algn="l" fontAlgn="b"/>
                      <a:endParaRPr lang="pt-BR" sz="2400" kern="1200" dirty="0">
                        <a:solidFill>
                          <a:schemeClr val="accent1">
                            <a:lumMod val="75000"/>
                          </a:schemeClr>
                        </a:solidFill>
                        <a:latin typeface="+mn-lt"/>
                        <a:ea typeface="+mn-ea"/>
                        <a:cs typeface="+mn-cs"/>
                      </a:endParaRPr>
                    </a:p>
                  </a:txBody>
                  <a:tcPr marL="9525" marR="9525" marT="9525" marB="0" anchor="b">
                    <a:solidFill>
                      <a:schemeClr val="bg1"/>
                    </a:solidFill>
                  </a:tcPr>
                </a:tc>
                <a:tc>
                  <a:txBody>
                    <a:bodyPr/>
                    <a:lstStyle/>
                    <a:p>
                      <a:pPr algn="ctr" fontAlgn="b"/>
                      <a:endParaRPr lang="pt-BR" sz="2400" kern="1200" dirty="0">
                        <a:solidFill>
                          <a:schemeClr val="accent1">
                            <a:lumMod val="75000"/>
                          </a:schemeClr>
                        </a:solidFill>
                        <a:latin typeface="+mn-lt"/>
                        <a:ea typeface="+mn-ea"/>
                        <a:cs typeface="+mn-cs"/>
                      </a:endParaRPr>
                    </a:p>
                  </a:txBody>
                  <a:tcPr marL="9525" marR="9525" marT="9525" marB="0" anchor="ctr">
                    <a:solidFill>
                      <a:schemeClr val="bg1"/>
                    </a:solidFill>
                  </a:tcPr>
                </a:tc>
                <a:extLst>
                  <a:ext uri="{0D108BD9-81ED-4DB2-BD59-A6C34878D82A}">
                    <a16:rowId xmlns:a16="http://schemas.microsoft.com/office/drawing/2014/main" val="611948008"/>
                  </a:ext>
                </a:extLst>
              </a:tr>
              <a:tr h="319787">
                <a:tc>
                  <a:txBody>
                    <a:bodyPr/>
                    <a:lstStyle/>
                    <a:p>
                      <a:pPr algn="l" fontAlgn="b"/>
                      <a:endParaRPr lang="pt-BR" sz="2400" kern="1200" dirty="0">
                        <a:solidFill>
                          <a:schemeClr val="accent1">
                            <a:lumMod val="75000"/>
                          </a:schemeClr>
                        </a:solidFill>
                        <a:latin typeface="+mn-lt"/>
                        <a:ea typeface="+mn-ea"/>
                        <a:cs typeface="+mn-cs"/>
                      </a:endParaRPr>
                    </a:p>
                  </a:txBody>
                  <a:tcPr marL="9525" marR="9525" marT="9525" marB="0" anchor="b">
                    <a:solidFill>
                      <a:schemeClr val="bg1"/>
                    </a:solidFill>
                  </a:tcPr>
                </a:tc>
                <a:tc>
                  <a:txBody>
                    <a:bodyPr/>
                    <a:lstStyle/>
                    <a:p>
                      <a:pPr algn="ctr" fontAlgn="b"/>
                      <a:endParaRPr lang="pt-BR" sz="2400" kern="1200" dirty="0">
                        <a:solidFill>
                          <a:schemeClr val="accent1">
                            <a:lumMod val="75000"/>
                          </a:schemeClr>
                        </a:solidFill>
                        <a:latin typeface="+mn-lt"/>
                        <a:ea typeface="+mn-ea"/>
                        <a:cs typeface="+mn-cs"/>
                      </a:endParaRPr>
                    </a:p>
                  </a:txBody>
                  <a:tcPr marL="9525" marR="9525" marT="9525" marB="0" anchor="ctr">
                    <a:solidFill>
                      <a:schemeClr val="bg1"/>
                    </a:solidFill>
                  </a:tcPr>
                </a:tc>
                <a:extLst>
                  <a:ext uri="{0D108BD9-81ED-4DB2-BD59-A6C34878D82A}">
                    <a16:rowId xmlns:a16="http://schemas.microsoft.com/office/drawing/2014/main" val="3638138502"/>
                  </a:ext>
                </a:extLst>
              </a:tr>
            </a:tbl>
          </a:graphicData>
        </a:graphic>
      </p:graphicFrame>
    </p:spTree>
    <p:extLst>
      <p:ext uri="{BB962C8B-B14F-4D97-AF65-F5344CB8AC3E}">
        <p14:creationId xmlns:p14="http://schemas.microsoft.com/office/powerpoint/2010/main" val="24294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2" tooltip="Abrir Portal TCU"/>
            <a:extLst>
              <a:ext uri="{FF2B5EF4-FFF2-40B4-BE49-F238E27FC236}">
                <a16:creationId xmlns:a16="http://schemas.microsoft.com/office/drawing/2014/main" id="{A081E87F-39B2-4A51-A54C-1907FEC1211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53DE04F8-BA4B-4F20-A70F-7119B2E77004}"/>
              </a:ext>
            </a:extLst>
          </p:cNvPr>
          <p:cNvSpPr>
            <a:spLocks noGrp="1"/>
          </p:cNvSpPr>
          <p:nvPr>
            <p:ph type="title"/>
          </p:nvPr>
        </p:nvSpPr>
        <p:spPr>
          <a:xfrm>
            <a:off x="366184"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DOACI...</a:t>
            </a:r>
            <a:endParaRPr lang="pt-BR" sz="2000" b="1" dirty="0">
              <a:solidFill>
                <a:schemeClr val="accent1">
                  <a:lumMod val="75000"/>
                </a:schemeClr>
              </a:solidFill>
            </a:endParaRPr>
          </a:p>
        </p:txBody>
      </p:sp>
      <p:sp>
        <p:nvSpPr>
          <p:cNvPr id="14" name="CaixaDeTexto 13">
            <a:extLst>
              <a:ext uri="{FF2B5EF4-FFF2-40B4-BE49-F238E27FC236}">
                <a16:creationId xmlns:a16="http://schemas.microsoft.com/office/drawing/2014/main" id="{9D11D243-35F3-677B-31D6-464358088831}"/>
              </a:ext>
            </a:extLst>
          </p:cNvPr>
          <p:cNvSpPr txBox="1"/>
          <p:nvPr/>
        </p:nvSpPr>
        <p:spPr>
          <a:xfrm>
            <a:off x="228600" y="1151467"/>
            <a:ext cx="9948334" cy="5632311"/>
          </a:xfrm>
          <a:prstGeom prst="rect">
            <a:avLst/>
          </a:prstGeom>
          <a:noFill/>
        </p:spPr>
        <p:txBody>
          <a:bodyPr wrap="square">
            <a:spAutoFit/>
          </a:bodyPr>
          <a:lstStyle/>
          <a:p>
            <a:r>
              <a:rPr lang="pt-BR" sz="1800" b="1" dirty="0">
                <a:effectLst/>
                <a:latin typeface="Calibri" panose="020F0502020204030204" pitchFamily="34" charset="0"/>
                <a:ea typeface="Calibri" panose="020F0502020204030204" pitchFamily="34" charset="0"/>
              </a:rPr>
              <a:t>PASSO 5:</a:t>
            </a:r>
            <a:r>
              <a:rPr lang="pt-BR" sz="1800" dirty="0">
                <a:effectLst/>
                <a:latin typeface="Calibri" panose="020F0502020204030204" pitchFamily="34" charset="0"/>
                <a:ea typeface="Calibri" panose="020F0502020204030204" pitchFamily="34" charset="0"/>
              </a:rPr>
              <a:t> Preencher o formulário 5M no valor total do DOACI e anexar no SIGFAPES, da seguinte forma:</a:t>
            </a:r>
          </a:p>
          <a:p>
            <a:r>
              <a:rPr lang="pt-BR" sz="1800" dirty="0">
                <a:effectLst/>
                <a:latin typeface="Calibri" panose="020F0502020204030204" pitchFamily="34" charset="0"/>
                <a:ea typeface="Calibri" panose="020F0502020204030204" pitchFamily="34" charset="0"/>
              </a:rPr>
              <a:t> </a:t>
            </a:r>
          </a:p>
          <a:p>
            <a:pPr marL="457200"/>
            <a:r>
              <a:rPr lang="pt-BR" sz="1800" dirty="0">
                <a:effectLst/>
                <a:latin typeface="Calibri" panose="020F0502020204030204" pitchFamily="34" charset="0"/>
                <a:ea typeface="Calibri" panose="020F0502020204030204" pitchFamily="34" charset="0"/>
              </a:rPr>
              <a:t>Para comprovar o valor do DOACI, deverá preencher o formulário que estou te enviando em anexo, lançar ele no SIGFAPES como se fosse uma nota fiscal em lançamento de notas, e anexá-lo.</a:t>
            </a:r>
          </a:p>
          <a:p>
            <a:pPr marL="457200"/>
            <a:r>
              <a:rPr lang="pt-BR" sz="1800" b="1" u="sng" dirty="0">
                <a:effectLst/>
                <a:latin typeface="Calibri" panose="020F0502020204030204" pitchFamily="34" charset="0"/>
                <a:ea typeface="Calibri" panose="020F0502020204030204" pitchFamily="34" charset="0"/>
              </a:rPr>
              <a:t>Deverá preencher o Anexo II – Lançamento de Notas da seguinte forma:</a:t>
            </a:r>
            <a:endParaRPr lang="pt-BR" sz="1800" dirty="0">
              <a:effectLst/>
              <a:latin typeface="Calibri" panose="020F0502020204030204" pitchFamily="34" charset="0"/>
              <a:ea typeface="Calibri" panose="020F0502020204030204" pitchFamily="34" charset="0"/>
            </a:endParaRP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Data do Pagamento:</a:t>
            </a:r>
            <a:r>
              <a:rPr lang="pt-BR" sz="1800" dirty="0">
                <a:effectLst/>
                <a:latin typeface="Calibri" panose="020F0502020204030204" pitchFamily="34" charset="0"/>
                <a:ea typeface="Calibri" panose="020F0502020204030204" pitchFamily="34" charset="0"/>
              </a:rPr>
              <a:t> a data que o recurso saiu da conta;</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Natureza de Despesa:</a:t>
            </a:r>
            <a:r>
              <a:rPr lang="pt-BR" sz="1800" dirty="0">
                <a:effectLst/>
                <a:latin typeface="Calibri" panose="020F0502020204030204" pitchFamily="34" charset="0"/>
                <a:ea typeface="Calibri" panose="020F0502020204030204" pitchFamily="34" charset="0"/>
              </a:rPr>
              <a:t> Pessoa Jurídica;</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Credor/Fornecedor:</a:t>
            </a:r>
            <a:r>
              <a:rPr lang="pt-BR" sz="1800" dirty="0">
                <a:effectLst/>
                <a:latin typeface="Calibri" panose="020F0502020204030204" pitchFamily="34" charset="0"/>
                <a:ea typeface="Calibri" panose="020F0502020204030204" pitchFamily="34" charset="0"/>
              </a:rPr>
              <a:t> Nome do outorgado/beneficiário;</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CNPJ:</a:t>
            </a:r>
            <a:r>
              <a:rPr lang="pt-BR" sz="1800" dirty="0">
                <a:effectLst/>
                <a:latin typeface="Calibri" panose="020F0502020204030204" pitchFamily="34" charset="0"/>
                <a:ea typeface="Calibri" panose="020F0502020204030204" pitchFamily="34" charset="0"/>
              </a:rPr>
              <a:t> CPF do beneficiário, se for empresa CNPJ da empresa;</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Tipo do Documento:</a:t>
            </a:r>
            <a:r>
              <a:rPr lang="pt-BR" sz="1800" dirty="0">
                <a:effectLst/>
                <a:latin typeface="Calibri" panose="020F0502020204030204" pitchFamily="34" charset="0"/>
                <a:ea typeface="Calibri" panose="020F0502020204030204" pitchFamily="34" charset="0"/>
              </a:rPr>
              <a:t> Fatura;</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N° Documento:</a:t>
            </a:r>
            <a:r>
              <a:rPr lang="pt-BR" sz="1800" dirty="0">
                <a:effectLst/>
                <a:latin typeface="Calibri" panose="020F0502020204030204" pitchFamily="34" charset="0"/>
                <a:ea typeface="Calibri" panose="020F0502020204030204" pitchFamily="34" charset="0"/>
              </a:rPr>
              <a:t> 01;</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Item da Aquisição ou Contratação do Serviço:</a:t>
            </a:r>
            <a:r>
              <a:rPr lang="pt-BR" sz="1800" dirty="0">
                <a:effectLst/>
                <a:latin typeface="Calibri" panose="020F0502020204030204" pitchFamily="34" charset="0"/>
                <a:ea typeface="Calibri" panose="020F0502020204030204" pitchFamily="34" charset="0"/>
              </a:rPr>
              <a:t> Descrever as despesas que efetuou com o recurso DOACI;</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Forma de Pagamento:</a:t>
            </a:r>
            <a:r>
              <a:rPr lang="pt-BR" sz="1800" dirty="0">
                <a:effectLst/>
                <a:latin typeface="Calibri" panose="020F0502020204030204" pitchFamily="34" charset="0"/>
                <a:ea typeface="Calibri" panose="020F0502020204030204" pitchFamily="34" charset="0"/>
              </a:rPr>
              <a:t> Deverá selecionar a opção que foi efetuado o pagamento;</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Tipo de documento:</a:t>
            </a:r>
            <a:r>
              <a:rPr lang="pt-BR" sz="1800" dirty="0">
                <a:effectLst/>
                <a:latin typeface="Calibri" panose="020F0502020204030204" pitchFamily="34" charset="0"/>
                <a:ea typeface="Calibri" panose="020F0502020204030204" pitchFamily="34" charset="0"/>
              </a:rPr>
              <a:t> 01;</a:t>
            </a:r>
          </a:p>
          <a:p>
            <a:pPr marL="457200" algn="just"/>
            <a:r>
              <a:rPr lang="pt-BR" sz="1800" dirty="0">
                <a:effectLst/>
                <a:latin typeface="Wingdings" panose="05000000000000000000" pitchFamily="2" charset="2"/>
                <a:ea typeface="Calibri" panose="020F0502020204030204" pitchFamily="34" charset="0"/>
              </a:rPr>
              <a:t>§</a:t>
            </a:r>
            <a:r>
              <a:rPr lang="pt-BR" sz="1800" dirty="0">
                <a:effectLst/>
                <a:latin typeface="Times New Roman" panose="02020603050405020304" pitchFamily="18" charset="0"/>
                <a:ea typeface="Calibri" panose="020F0502020204030204" pitchFamily="34" charset="0"/>
              </a:rPr>
              <a:t>  </a:t>
            </a:r>
            <a:r>
              <a:rPr lang="pt-BR" sz="1800" b="1" dirty="0">
                <a:effectLst/>
                <a:latin typeface="Calibri" panose="020F0502020204030204" pitchFamily="34" charset="0"/>
                <a:ea typeface="Calibri" panose="020F0502020204030204" pitchFamily="34" charset="0"/>
              </a:rPr>
              <a:t>Valor Líquido:</a:t>
            </a:r>
            <a:r>
              <a:rPr lang="pt-BR" sz="1800" dirty="0">
                <a:effectLst/>
                <a:latin typeface="Calibri" panose="020F0502020204030204" pitchFamily="34" charset="0"/>
                <a:ea typeface="Calibri" panose="020F0502020204030204" pitchFamily="34" charset="0"/>
              </a:rPr>
              <a:t> É o valor que recebeu do DOACI.</a:t>
            </a:r>
          </a:p>
          <a:p>
            <a:pPr marL="457200" algn="just"/>
            <a:r>
              <a:rPr lang="pt-BR" sz="1800" dirty="0">
                <a:effectLst/>
                <a:latin typeface="Calibri" panose="020F0502020204030204" pitchFamily="34" charset="0"/>
                <a:ea typeface="Calibri" panose="020F0502020204030204" pitchFamily="34" charset="0"/>
              </a:rPr>
              <a:t>Deverá assinar o recibo 5M e anexar ele dentro do próprio lançamento de notas que foi criado.</a:t>
            </a:r>
            <a:endParaRPr lang="pt-BR" dirty="0">
              <a:latin typeface="Calibri" panose="020F0502020204030204" pitchFamily="34" charset="0"/>
              <a:ea typeface="Calibri" panose="020F0502020204030204" pitchFamily="34" charset="0"/>
            </a:endParaRPr>
          </a:p>
          <a:p>
            <a:pPr marL="457200" algn="just"/>
            <a:endParaRPr lang="pt-BR" sz="1800" dirty="0">
              <a:effectLst/>
              <a:latin typeface="Calibri" panose="020F0502020204030204" pitchFamily="34" charset="0"/>
              <a:ea typeface="Calibri" panose="020F0502020204030204" pitchFamily="34" charset="0"/>
            </a:endParaRPr>
          </a:p>
          <a:p>
            <a:pPr marL="457200" algn="just"/>
            <a:r>
              <a:rPr lang="pt-BR" b="1" dirty="0">
                <a:latin typeface="Calibri" panose="020F0502020204030204" pitchFamily="34" charset="0"/>
                <a:ea typeface="Calibri" panose="020F0502020204030204" pitchFamily="34" charset="0"/>
              </a:rPr>
              <a:t>O formulário 5M está no site da FAPES na aba PRESTAÇÃO DE CONTAS FINANCEIRA &gt; FORMULÁRIOS.</a:t>
            </a:r>
            <a:endParaRPr lang="pt-BR" sz="1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9506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8D2C3F13-68EF-4043-8F63-32189E906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13A3A245-0D2E-491D-8AE4-E4C80A5B4F8C}"/>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Documento Comprobatório de Pagamento...</a:t>
            </a:r>
            <a:endParaRPr lang="pt-BR" sz="1800" b="1" dirty="0">
              <a:solidFill>
                <a:schemeClr val="accent1">
                  <a:lumMod val="75000"/>
                </a:schemeClr>
              </a:solidFill>
            </a:endParaRPr>
          </a:p>
        </p:txBody>
      </p:sp>
      <p:sp>
        <p:nvSpPr>
          <p:cNvPr id="15" name="Retângulo 14">
            <a:extLst>
              <a:ext uri="{FF2B5EF4-FFF2-40B4-BE49-F238E27FC236}">
                <a16:creationId xmlns:a16="http://schemas.microsoft.com/office/drawing/2014/main" id="{5D57771F-596B-4B14-B454-B0745B47C595}"/>
              </a:ext>
            </a:extLst>
          </p:cNvPr>
          <p:cNvSpPr/>
          <p:nvPr/>
        </p:nvSpPr>
        <p:spPr>
          <a:xfrm>
            <a:off x="1512888" y="5911850"/>
            <a:ext cx="3568700" cy="94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Espaço Reservado para Conteúdo 1">
            <a:extLst>
              <a:ext uri="{FF2B5EF4-FFF2-40B4-BE49-F238E27FC236}">
                <a16:creationId xmlns:a16="http://schemas.microsoft.com/office/drawing/2014/main" id="{528BF069-EA06-4657-8732-25FAD1C4F06C}"/>
              </a:ext>
            </a:extLst>
          </p:cNvPr>
          <p:cNvSpPr txBox="1">
            <a:spLocks/>
          </p:cNvSpPr>
          <p:nvPr/>
        </p:nvSpPr>
        <p:spPr>
          <a:xfrm>
            <a:off x="400051" y="1082769"/>
            <a:ext cx="9604562" cy="37623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ü"/>
              <a:defRPr/>
            </a:pPr>
            <a:r>
              <a:rPr lang="pt-BR" sz="1600" dirty="0">
                <a:solidFill>
                  <a:schemeClr val="accent1">
                    <a:lumMod val="75000"/>
                  </a:schemeClr>
                </a:solidFill>
              </a:rPr>
              <a:t>São documentos comprobatórios de despesas: </a:t>
            </a:r>
          </a:p>
          <a:p>
            <a:pPr marL="0" indent="0" algn="just">
              <a:buNone/>
              <a:defRPr/>
            </a:pPr>
            <a:r>
              <a:rPr lang="pt-BR" sz="1600" dirty="0">
                <a:solidFill>
                  <a:schemeClr val="accent1">
                    <a:lumMod val="75000"/>
                  </a:schemeClr>
                </a:solidFill>
              </a:rPr>
              <a:t>8.1. São documentos comprobatórios de despesas:</a:t>
            </a:r>
          </a:p>
          <a:p>
            <a:pPr marL="0" indent="0" algn="just">
              <a:buNone/>
              <a:defRPr/>
            </a:pPr>
            <a:r>
              <a:rPr lang="pt-BR" sz="1600" dirty="0">
                <a:solidFill>
                  <a:schemeClr val="accent1">
                    <a:lumMod val="75000"/>
                  </a:schemeClr>
                </a:solidFill>
              </a:rPr>
              <a:t>a) nota fiscal;</a:t>
            </a:r>
          </a:p>
          <a:p>
            <a:pPr marL="0" indent="0" algn="just">
              <a:buNone/>
              <a:defRPr/>
            </a:pPr>
            <a:r>
              <a:rPr lang="pt-BR" sz="1600" dirty="0">
                <a:solidFill>
                  <a:schemeClr val="accent1">
                    <a:lumMod val="75000"/>
                  </a:schemeClr>
                </a:solidFill>
              </a:rPr>
              <a:t>b) cupom fiscal;</a:t>
            </a:r>
          </a:p>
          <a:p>
            <a:pPr marL="0" indent="0" algn="just">
              <a:buNone/>
              <a:defRPr/>
            </a:pPr>
            <a:r>
              <a:rPr lang="pt-BR" sz="1600" dirty="0">
                <a:solidFill>
                  <a:schemeClr val="accent1">
                    <a:lumMod val="75000"/>
                  </a:schemeClr>
                </a:solidFill>
              </a:rPr>
              <a:t>c) fatura ou recibo, exclusivo para passagens, inscrições, locação de veículo, compra de livros, hospedagem de software e hospedagens;</a:t>
            </a:r>
          </a:p>
          <a:p>
            <a:pPr marL="0" indent="0" algn="just">
              <a:buNone/>
              <a:defRPr/>
            </a:pPr>
            <a:r>
              <a:rPr lang="pt-BR" sz="1600" dirty="0">
                <a:solidFill>
                  <a:schemeClr val="accent1">
                    <a:lumMod val="75000"/>
                  </a:schemeClr>
                </a:solidFill>
              </a:rPr>
              <a:t>d) recibo, segundo modelo da Fapes para diárias, pessoa física e auxílio;</a:t>
            </a:r>
          </a:p>
          <a:p>
            <a:pPr marL="0" indent="0" algn="just">
              <a:buNone/>
              <a:defRPr/>
            </a:pPr>
            <a:r>
              <a:rPr lang="pt-BR" sz="1600" dirty="0">
                <a:solidFill>
                  <a:schemeClr val="accent1">
                    <a:lumMod val="75000"/>
                  </a:schemeClr>
                </a:solidFill>
              </a:rPr>
              <a:t>e) </a:t>
            </a:r>
            <a:r>
              <a:rPr lang="pt-BR" sz="1600" dirty="0" err="1">
                <a:solidFill>
                  <a:schemeClr val="accent1">
                    <a:lumMod val="75000"/>
                  </a:schemeClr>
                </a:solidFill>
              </a:rPr>
              <a:t>commercial</a:t>
            </a:r>
            <a:r>
              <a:rPr lang="pt-BR" sz="1600" dirty="0">
                <a:solidFill>
                  <a:schemeClr val="accent1">
                    <a:lumMod val="75000"/>
                  </a:schemeClr>
                </a:solidFill>
              </a:rPr>
              <a:t> </a:t>
            </a:r>
            <a:r>
              <a:rPr lang="pt-BR" sz="1600" dirty="0" err="1">
                <a:solidFill>
                  <a:schemeClr val="accent1">
                    <a:lumMod val="75000"/>
                  </a:schemeClr>
                </a:solidFill>
              </a:rPr>
              <a:t>invoice</a:t>
            </a:r>
            <a:r>
              <a:rPr lang="pt-BR" sz="1600" dirty="0">
                <a:solidFill>
                  <a:schemeClr val="accent1">
                    <a:lumMod val="75000"/>
                  </a:schemeClr>
                </a:solidFill>
              </a:rPr>
              <a:t> para contratações de serviços ou aquisição de materiais e bens importados.</a:t>
            </a:r>
          </a:p>
          <a:p>
            <a:pPr marL="0" indent="0" algn="just">
              <a:buNone/>
              <a:defRPr/>
            </a:pPr>
            <a:r>
              <a:rPr lang="pt-BR" sz="1600" dirty="0">
                <a:solidFill>
                  <a:schemeClr val="accent1">
                    <a:lumMod val="75000"/>
                  </a:schemeClr>
                </a:solidFill>
              </a:rPr>
              <a:t>Os documentos comprobatórios deverão ser emitidos em nome, CPF e endereço do OUTORGADO/CONTRATADO, contendo a descrição completa dos bens adquiridos ou do serviço executado, indicando a marca, quando for o caso, quantidade, preço unitário, preço total e outras informações que caracterizem e identifiquem a aquisição ou a contratação do serviço.</a:t>
            </a:r>
          </a:p>
          <a:p>
            <a:pPr marL="1200150" lvl="2" indent="-285750" algn="just">
              <a:buFont typeface="Wingdings" panose="05000000000000000000" pitchFamily="2" charset="2"/>
              <a:buChar char="§"/>
              <a:defRPr/>
            </a:pPr>
            <a:r>
              <a:rPr lang="pt-BR" sz="1600" dirty="0">
                <a:solidFill>
                  <a:schemeClr val="accent1">
                    <a:lumMod val="75000"/>
                  </a:schemeClr>
                </a:solidFill>
              </a:rPr>
              <a:t>Excepcionalmente poderão ser aceitos comprovantes de despesas de hospedagens e passagens emitidos em nome de terceiros, desde que sejam membros da equipe do projeto no SIGFAPES.</a:t>
            </a:r>
          </a:p>
          <a:p>
            <a:pPr marL="1200150" lvl="2" indent="-285750" algn="just">
              <a:buFont typeface="Wingdings" panose="05000000000000000000" pitchFamily="2" charset="2"/>
              <a:buChar char="§"/>
              <a:defRPr/>
            </a:pPr>
            <a:r>
              <a:rPr lang="pt-BR" sz="1600" dirty="0">
                <a:solidFill>
                  <a:schemeClr val="accent1">
                    <a:lumMod val="75000"/>
                  </a:schemeClr>
                </a:solidFill>
              </a:rPr>
              <a:t>Para as despesas realizadas na aquisição de reagentes químicos controlados, poderão ser aceitos comprovantes emitidos em nome da Instituição Executora.</a:t>
            </a:r>
          </a:p>
          <a:p>
            <a:pPr marL="1200150" lvl="2" indent="-285750" algn="just">
              <a:buFont typeface="Wingdings" panose="05000000000000000000" pitchFamily="2" charset="2"/>
              <a:buChar char="§"/>
              <a:defRPr/>
            </a:pPr>
            <a:r>
              <a:rPr lang="pt-BR" sz="1600" dirty="0">
                <a:solidFill>
                  <a:schemeClr val="accent1">
                    <a:lumMod val="75000"/>
                  </a:schemeClr>
                </a:solidFill>
              </a:rPr>
              <a:t>Para os casos de passagens aéreas, deverão ser entregues o comprovante da compra do bilhete (recibo emitido pela empresa aérea ou da agência de viagens, conforme o caso) e os comprovantes de embarque (check-in).</a:t>
            </a:r>
          </a:p>
          <a:p>
            <a:pPr algn="just">
              <a:defRPr/>
            </a:pPr>
            <a:endParaRPr lang="pt-BR" sz="1600" dirty="0">
              <a:solidFill>
                <a:schemeClr val="accent1">
                  <a:lumMod val="75000"/>
                </a:schemeClr>
              </a:solidFill>
            </a:endParaRPr>
          </a:p>
          <a:p>
            <a:pPr marL="357188" lvl="1" indent="0"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4D1117A8-5F7E-485A-BC6B-DC336B567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91E97E6D-2399-4940-A124-BBFF947124CD}"/>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Formas de Pagamentos...</a:t>
            </a:r>
            <a:endParaRPr lang="pt-BR" sz="1800" b="1" dirty="0">
              <a:solidFill>
                <a:schemeClr val="accent1">
                  <a:lumMod val="75000"/>
                </a:schemeClr>
              </a:solidFill>
            </a:endParaRPr>
          </a:p>
        </p:txBody>
      </p:sp>
      <p:sp>
        <p:nvSpPr>
          <p:cNvPr id="15" name="Retângulo 14">
            <a:extLst>
              <a:ext uri="{FF2B5EF4-FFF2-40B4-BE49-F238E27FC236}">
                <a16:creationId xmlns:a16="http://schemas.microsoft.com/office/drawing/2014/main" id="{87A46D1D-2E5B-4FEE-9378-9C26BADD228F}"/>
              </a:ext>
            </a:extLst>
          </p:cNvPr>
          <p:cNvSpPr/>
          <p:nvPr/>
        </p:nvSpPr>
        <p:spPr>
          <a:xfrm>
            <a:off x="1512888" y="5911850"/>
            <a:ext cx="3568700" cy="94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Espaço Reservado para Conteúdo 1">
            <a:extLst>
              <a:ext uri="{FF2B5EF4-FFF2-40B4-BE49-F238E27FC236}">
                <a16:creationId xmlns:a16="http://schemas.microsoft.com/office/drawing/2014/main" id="{AAFF84DD-2AF4-4EA7-9496-40C9F212562C}"/>
              </a:ext>
            </a:extLst>
          </p:cNvPr>
          <p:cNvSpPr txBox="1">
            <a:spLocks/>
          </p:cNvSpPr>
          <p:nvPr/>
        </p:nvSpPr>
        <p:spPr>
          <a:xfrm>
            <a:off x="459318" y="1037908"/>
            <a:ext cx="9537326" cy="37623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5750">
              <a:spcBef>
                <a:spcPts val="0"/>
              </a:spcBef>
              <a:buFont typeface="Wingdings" panose="05000000000000000000" pitchFamily="2" charset="2"/>
              <a:buChar char="ü"/>
              <a:defRPr/>
            </a:pPr>
            <a:r>
              <a:rPr lang="pt-BR" sz="1500" dirty="0">
                <a:solidFill>
                  <a:schemeClr val="accent1">
                    <a:lumMod val="75000"/>
                  </a:schemeClr>
                </a:solidFill>
              </a:rPr>
              <a:t>São formas de pagamentos das despesas: </a:t>
            </a:r>
          </a:p>
          <a:p>
            <a:pPr marL="342900" indent="-342900">
              <a:lnSpc>
                <a:spcPct val="150000"/>
              </a:lnSpc>
              <a:spcBef>
                <a:spcPts val="0"/>
              </a:spcBef>
              <a:buAutoNum type="alphaLcParenR"/>
              <a:defRPr/>
            </a:pPr>
            <a:r>
              <a:rPr lang="pt-BR" sz="1500" dirty="0">
                <a:solidFill>
                  <a:schemeClr val="accent1">
                    <a:lumMod val="75000"/>
                  </a:schemeClr>
                </a:solidFill>
              </a:rPr>
              <a:t>cheque nominativo ou cartão de débito da conta específica do PROJETO, diretamente ao credor; </a:t>
            </a:r>
          </a:p>
          <a:p>
            <a:pPr marL="342900" indent="-342900">
              <a:lnSpc>
                <a:spcPct val="150000"/>
              </a:lnSpc>
              <a:spcBef>
                <a:spcPts val="0"/>
              </a:spcBef>
              <a:buAutoNum type="alphaLcParenR"/>
              <a:defRPr/>
            </a:pPr>
            <a:r>
              <a:rPr lang="pt-BR" sz="1500" dirty="0">
                <a:solidFill>
                  <a:schemeClr val="accent1">
                    <a:lumMod val="75000"/>
                  </a:schemeClr>
                </a:solidFill>
              </a:rPr>
              <a:t>cartão de débito eletrônico da conta aberta exclusivamente para recebimento dos recursos financeiros da Fapes, diretamente ao credor; </a:t>
            </a:r>
          </a:p>
          <a:p>
            <a:pPr marL="342900" indent="-342900">
              <a:lnSpc>
                <a:spcPct val="150000"/>
              </a:lnSpc>
              <a:spcBef>
                <a:spcPts val="0"/>
              </a:spcBef>
              <a:buAutoNum type="alphaLcParenR"/>
              <a:defRPr/>
            </a:pPr>
            <a:r>
              <a:rPr lang="pt-BR" sz="1500" dirty="0">
                <a:solidFill>
                  <a:schemeClr val="accent1">
                    <a:lumMod val="75000"/>
                  </a:schemeClr>
                </a:solidFill>
              </a:rPr>
              <a:t>cartão de crédito pessoal do OUTORGADO/CONTRATADO, exclusivamente para aquisição de passagens, seguro-saúde e despesas internacionais; </a:t>
            </a:r>
          </a:p>
          <a:p>
            <a:pPr marL="342900" indent="-342900">
              <a:lnSpc>
                <a:spcPct val="150000"/>
              </a:lnSpc>
              <a:spcBef>
                <a:spcPts val="0"/>
              </a:spcBef>
              <a:buAutoNum type="alphaLcParenR"/>
              <a:defRPr/>
            </a:pPr>
            <a:r>
              <a:rPr lang="pt-BR" sz="1500" dirty="0">
                <a:solidFill>
                  <a:schemeClr val="accent1">
                    <a:lumMod val="75000"/>
                  </a:schemeClr>
                </a:solidFill>
              </a:rPr>
              <a:t>transferência bancária (DOC ou TED) e/ou ordem bancária; </a:t>
            </a:r>
          </a:p>
          <a:p>
            <a:pPr marL="342900" indent="-342900">
              <a:lnSpc>
                <a:spcPct val="150000"/>
              </a:lnSpc>
              <a:spcBef>
                <a:spcPts val="0"/>
              </a:spcBef>
              <a:buAutoNum type="alphaLcParenR"/>
              <a:defRPr/>
            </a:pPr>
            <a:r>
              <a:rPr lang="pt-BR" sz="1500" dirty="0">
                <a:solidFill>
                  <a:schemeClr val="accent1">
                    <a:lumMod val="75000"/>
                  </a:schemeClr>
                </a:solidFill>
              </a:rPr>
              <a:t>boleto bancário; </a:t>
            </a:r>
          </a:p>
          <a:p>
            <a:pPr marL="342900" indent="-342900">
              <a:lnSpc>
                <a:spcPct val="150000"/>
              </a:lnSpc>
              <a:spcBef>
                <a:spcPts val="0"/>
              </a:spcBef>
              <a:buFont typeface="Arial" panose="020B0604020202020204" pitchFamily="34" charset="0"/>
              <a:buAutoNum type="alphaLcParenR"/>
              <a:defRPr/>
            </a:pPr>
            <a:r>
              <a:rPr lang="pt-BR" sz="1500" dirty="0">
                <a:solidFill>
                  <a:schemeClr val="accent1">
                    <a:lumMod val="75000"/>
                  </a:schemeClr>
                </a:solidFill>
              </a:rPr>
              <a:t>pagamento instantâneo PIX; </a:t>
            </a:r>
          </a:p>
          <a:p>
            <a:pPr marL="0" indent="0">
              <a:lnSpc>
                <a:spcPct val="150000"/>
              </a:lnSpc>
              <a:spcBef>
                <a:spcPts val="0"/>
              </a:spcBef>
              <a:buNone/>
              <a:defRPr/>
            </a:pPr>
            <a:r>
              <a:rPr lang="pt-BR" sz="1500" dirty="0">
                <a:solidFill>
                  <a:schemeClr val="accent1">
                    <a:lumMod val="75000"/>
                  </a:schemeClr>
                </a:solidFill>
              </a:rPr>
              <a:t>e) outra modalidade de débito autorizada pelo Banco Central do Brasil, em que fiquem identificadas sua destinação e credor.</a:t>
            </a:r>
          </a:p>
          <a:p>
            <a:pPr marL="0" indent="-285750">
              <a:lnSpc>
                <a:spcPct val="150000"/>
              </a:lnSpc>
              <a:spcBef>
                <a:spcPts val="0"/>
              </a:spcBef>
              <a:buFont typeface="Wingdings" panose="05000000000000000000" pitchFamily="2" charset="2"/>
              <a:buChar char="ü"/>
              <a:defRPr/>
            </a:pPr>
            <a:r>
              <a:rPr lang="pt-BR" sz="1500" dirty="0">
                <a:solidFill>
                  <a:schemeClr val="accent1">
                    <a:lumMod val="75000"/>
                  </a:schemeClr>
                </a:solidFill>
              </a:rPr>
              <a:t>A FAPES não se responsabilizará nos casos em que o fornecedor não cumpra com a obrigação de entrega dos bens adquiridos e pagos previamente, sendo responsabilidade do OUTORGADO/CONTRATADO a reposição do valor atualizado monetariamente.</a:t>
            </a:r>
          </a:p>
          <a:p>
            <a:pPr marL="0" indent="-285750">
              <a:lnSpc>
                <a:spcPct val="150000"/>
              </a:lnSpc>
              <a:spcBef>
                <a:spcPts val="0"/>
              </a:spcBef>
              <a:buFont typeface="Wingdings" panose="05000000000000000000" pitchFamily="2" charset="2"/>
              <a:buChar char="ü"/>
              <a:defRPr/>
            </a:pPr>
            <a:r>
              <a:rPr lang="pt-BR" sz="1500" dirty="0">
                <a:solidFill>
                  <a:schemeClr val="accent1">
                    <a:lumMod val="75000"/>
                  </a:schemeClr>
                </a:solidFill>
              </a:rPr>
              <a:t>É vedado executar pagamento de despesa em data anterior ou posterior à vigência do TO/CONTRATO.</a:t>
            </a:r>
          </a:p>
          <a:p>
            <a:pPr marL="0" indent="-285750" algn="just">
              <a:lnSpc>
                <a:spcPct val="150000"/>
              </a:lnSpc>
              <a:spcBef>
                <a:spcPts val="0"/>
              </a:spcBef>
              <a:buFont typeface="Wingdings" panose="05000000000000000000" pitchFamily="2" charset="2"/>
              <a:buChar char="ü"/>
              <a:defRPr/>
            </a:pPr>
            <a:r>
              <a:rPr lang="pt-BR" sz="1500" dirty="0">
                <a:solidFill>
                  <a:schemeClr val="accent1">
                    <a:lumMod val="75000"/>
                  </a:schemeClr>
                </a:solidFill>
              </a:rPr>
              <a:t>É vedada a contratação de serviços de terceiros pessoa física ou jurídica e de bolsas, a pessoas com parentesco até o terceiro grau com o OUTORGADO/CONTRATADO.</a:t>
            </a:r>
          </a:p>
          <a:p>
            <a:pPr algn="just">
              <a:defRPr/>
            </a:pPr>
            <a:endParaRPr lang="pt-BR" sz="1500" dirty="0">
              <a:solidFill>
                <a:schemeClr val="accent1">
                  <a:lumMod val="75000"/>
                </a:schemeClr>
              </a:solidFill>
            </a:endParaRPr>
          </a:p>
          <a:p>
            <a:pPr marL="357188" lvl="1" indent="0" eaLnBrk="1" hangingPunct="1">
              <a:spcBef>
                <a:spcPts val="1800"/>
              </a:spcBef>
              <a:spcAft>
                <a:spcPts val="1200"/>
              </a:spcAft>
              <a:buFont typeface="Arial" panose="020B0604020202020204" pitchFamily="34" charset="0"/>
              <a:buNone/>
              <a:tabLst>
                <a:tab pos="893763" algn="l"/>
              </a:tabLst>
              <a:defRPr/>
            </a:pPr>
            <a:endParaRPr lang="pt-BR" sz="1500"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05B6B-F624-4D35-9505-35098B06CF24}"/>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6CF1F902-F7DA-4EEC-9A95-8694F1B7CA59}"/>
              </a:ext>
            </a:extLst>
          </p:cNvPr>
          <p:cNvSpPr>
            <a:spLocks noGrp="1"/>
          </p:cNvSpPr>
          <p:nvPr>
            <p:ph type="subTitle" idx="1"/>
          </p:nvPr>
        </p:nvSpPr>
        <p:spPr/>
        <p:txBody>
          <a:bodyPr/>
          <a:lstStyle/>
          <a:p>
            <a:endParaRPr lang="pt-BR"/>
          </a:p>
        </p:txBody>
      </p:sp>
      <p:pic>
        <p:nvPicPr>
          <p:cNvPr id="4" name="Imagem 3">
            <a:extLst>
              <a:ext uri="{FF2B5EF4-FFF2-40B4-BE49-F238E27FC236}">
                <a16:creationId xmlns:a16="http://schemas.microsoft.com/office/drawing/2014/main" id="{B32D4440-1C92-46BF-85DB-B6FE7230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CaixaDeTexto 15">
            <a:extLst>
              <a:ext uri="{FF2B5EF4-FFF2-40B4-BE49-F238E27FC236}">
                <a16:creationId xmlns:a16="http://schemas.microsoft.com/office/drawing/2014/main" id="{8D2D6C1A-B468-A458-2B6C-44DA629F54DC}"/>
              </a:ext>
            </a:extLst>
          </p:cNvPr>
          <p:cNvSpPr txBox="1"/>
          <p:nvPr/>
        </p:nvSpPr>
        <p:spPr>
          <a:xfrm>
            <a:off x="660399" y="1600200"/>
            <a:ext cx="8894234" cy="3385542"/>
          </a:xfrm>
          <a:prstGeom prst="rect">
            <a:avLst/>
          </a:prstGeom>
          <a:noFill/>
        </p:spPr>
        <p:txBody>
          <a:bodyPr wrap="square" rtlCol="0">
            <a:spAutoFit/>
          </a:bodyPr>
          <a:lstStyle/>
          <a:p>
            <a:pPr algn="just"/>
            <a:r>
              <a:rPr lang="pt-BR" b="1" dirty="0">
                <a:solidFill>
                  <a:schemeClr val="accent1">
                    <a:lumMod val="75000"/>
                  </a:schemeClr>
                </a:solidFill>
                <a:latin typeface="Calibri" panose="020F0502020204030204" pitchFamily="34" charset="0"/>
                <a:cs typeface="Calibri" panose="020F0502020204030204" pitchFamily="34" charset="0"/>
              </a:rPr>
              <a:t>RESOLUÇÃO Nº 309 – ITENS FINANCIÁVEIS E NÃO FINANCIÁVEIS</a:t>
            </a:r>
          </a:p>
          <a:p>
            <a:pPr algn="just"/>
            <a:r>
              <a:rPr lang="pt-BR" sz="1400" b="1" dirty="0">
                <a:solidFill>
                  <a:schemeClr val="accent1">
                    <a:lumMod val="75000"/>
                  </a:schemeClr>
                </a:solidFill>
                <a:latin typeface="Calibri" panose="020F0502020204030204" pitchFamily="34" charset="0"/>
                <a:cs typeface="Calibri" panose="020F0502020204030204" pitchFamily="34" charset="0"/>
                <a:hlinkClick r:id="rId3"/>
              </a:rPr>
              <a:t>https://fapes.es.gov.br/Media/fapes/Resolu%C3%A7%C3%B5es/Resolu%C3%A7%C3%A3o%20309-2022%20-%20Itens%20financiaveis%20e%20n%C3%A3o%20financiaveis.pdf</a:t>
            </a:r>
            <a:endParaRPr lang="pt-BR" sz="1400" b="1" dirty="0">
              <a:solidFill>
                <a:schemeClr val="accent1">
                  <a:lumMod val="75000"/>
                </a:schemeClr>
              </a:solidFill>
              <a:latin typeface="Calibri" panose="020F0502020204030204" pitchFamily="34" charset="0"/>
              <a:cs typeface="Calibri" panose="020F0502020204030204" pitchFamily="34" charset="0"/>
            </a:endParaRPr>
          </a:p>
          <a:p>
            <a:pPr algn="just"/>
            <a:endParaRPr lang="pt-BR" b="1" dirty="0">
              <a:solidFill>
                <a:schemeClr val="accent1">
                  <a:lumMod val="75000"/>
                </a:schemeClr>
              </a:solidFill>
              <a:latin typeface="Calibri" panose="020F0502020204030204" pitchFamily="34" charset="0"/>
              <a:cs typeface="Calibri" panose="020F0502020204030204" pitchFamily="34" charset="0"/>
            </a:endParaRPr>
          </a:p>
          <a:p>
            <a:pPr algn="just"/>
            <a:r>
              <a:rPr lang="pt-BR" b="1" dirty="0">
                <a:solidFill>
                  <a:schemeClr val="accent1">
                    <a:lumMod val="75000"/>
                  </a:schemeClr>
                </a:solidFill>
                <a:latin typeface="Calibri" panose="020F0502020204030204" pitchFamily="34" charset="0"/>
                <a:cs typeface="Calibri" panose="020F0502020204030204" pitchFamily="34" charset="0"/>
              </a:rPr>
              <a:t>RESOLUÇÃO Nº 313 – MANUAL DE PRESTAÇÃO DE CONTAS</a:t>
            </a:r>
          </a:p>
          <a:p>
            <a:pPr algn="just"/>
            <a:r>
              <a:rPr lang="pt-BR" sz="1400" b="1" dirty="0">
                <a:solidFill>
                  <a:schemeClr val="accent1">
                    <a:lumMod val="75000"/>
                  </a:schemeClr>
                </a:solidFill>
                <a:latin typeface="Calibri" panose="020F0502020204030204" pitchFamily="34" charset="0"/>
                <a:cs typeface="Calibri" panose="020F0502020204030204" pitchFamily="34" charset="0"/>
                <a:hlinkClick r:id="rId4"/>
              </a:rPr>
              <a:t>https://fapes.es.gov.br/Media/fapes/Resolu/Resolu%C3%A7%C3%A3o%20CCAF%20n%C2%BA%20313.2022%20-%20MANUAL%20PCTF%20%20Alterada%20pela%20Resolu%C3%A7%C3%A3o%20CCAF%20n%C2%BA%20341.2024.pdf</a:t>
            </a:r>
            <a:r>
              <a:rPr lang="pt-BR" sz="1400" b="1" dirty="0">
                <a:solidFill>
                  <a:schemeClr val="accent1">
                    <a:lumMod val="75000"/>
                  </a:schemeClr>
                </a:solidFill>
                <a:latin typeface="Calibri" panose="020F0502020204030204" pitchFamily="34" charset="0"/>
                <a:cs typeface="Calibri" panose="020F0502020204030204" pitchFamily="34" charset="0"/>
              </a:rPr>
              <a:t> </a:t>
            </a:r>
          </a:p>
          <a:p>
            <a:pPr algn="just"/>
            <a:endParaRPr lang="pt-BR" b="1" dirty="0">
              <a:solidFill>
                <a:schemeClr val="accent1">
                  <a:lumMod val="75000"/>
                </a:schemeClr>
              </a:solidFill>
              <a:latin typeface="Calibri" panose="020F0502020204030204" pitchFamily="34" charset="0"/>
              <a:cs typeface="Calibri" panose="020F0502020204030204" pitchFamily="34" charset="0"/>
            </a:endParaRPr>
          </a:p>
          <a:p>
            <a:pPr algn="just"/>
            <a:r>
              <a:rPr lang="pt-BR" b="1" dirty="0">
                <a:solidFill>
                  <a:schemeClr val="accent1">
                    <a:lumMod val="75000"/>
                  </a:schemeClr>
                </a:solidFill>
                <a:latin typeface="Calibri" panose="020F0502020204030204" pitchFamily="34" charset="0"/>
                <a:cs typeface="Calibri" panose="020F0502020204030204" pitchFamily="34" charset="0"/>
              </a:rPr>
              <a:t>EDITAL/DEMANDA INDUZIDA</a:t>
            </a:r>
          </a:p>
          <a:p>
            <a:pPr algn="just"/>
            <a:endParaRPr lang="pt-BR" b="1" dirty="0">
              <a:solidFill>
                <a:schemeClr val="accent1">
                  <a:lumMod val="75000"/>
                </a:schemeClr>
              </a:solidFill>
              <a:latin typeface="Calibri" panose="020F0502020204030204" pitchFamily="34" charset="0"/>
              <a:cs typeface="Calibri" panose="020F0502020204030204" pitchFamily="34" charset="0"/>
            </a:endParaRPr>
          </a:p>
          <a:p>
            <a:pPr algn="just"/>
            <a:r>
              <a:rPr lang="pt-BR" b="1" dirty="0">
                <a:solidFill>
                  <a:schemeClr val="accent1">
                    <a:lumMod val="75000"/>
                  </a:schemeClr>
                </a:solidFill>
                <a:latin typeface="Calibri" panose="020F0502020204030204" pitchFamily="34" charset="0"/>
                <a:cs typeface="Calibri" panose="020F0502020204030204" pitchFamily="34" charset="0"/>
              </a:rPr>
              <a:t>TUTORIAL SIGFAPES</a:t>
            </a:r>
          </a:p>
          <a:p>
            <a:pPr algn="just"/>
            <a:r>
              <a:rPr lang="pt-BR" sz="1400" dirty="0">
                <a:solidFill>
                  <a:schemeClr val="accent1">
                    <a:lumMod val="75000"/>
                  </a:schemeClr>
                </a:solidFill>
                <a:latin typeface="Calibri" panose="020F0502020204030204" pitchFamily="34" charset="0"/>
                <a:cs typeface="Calibri" panose="020F0502020204030204" pitchFamily="34" charset="0"/>
                <a:hlinkClick r:id="rId5"/>
              </a:rPr>
              <a:t>https://fapes.es.gov.br/Media/fapes/Tutoriais/TUTORIAL%20SIGFAPES%20-%20E-FLOW.pdf</a:t>
            </a:r>
            <a:r>
              <a:rPr lang="pt-BR" sz="1400" dirty="0">
                <a:solidFill>
                  <a:schemeClr val="accent1">
                    <a:lumMod val="75000"/>
                  </a:schemeClr>
                </a:solidFill>
                <a:latin typeface="Calibri" panose="020F0502020204030204" pitchFamily="34" charset="0"/>
                <a:cs typeface="Calibri" panose="020F0502020204030204" pitchFamily="34" charset="0"/>
              </a:rPr>
              <a:t> </a:t>
            </a:r>
          </a:p>
        </p:txBody>
      </p:sp>
      <p:sp>
        <p:nvSpPr>
          <p:cNvPr id="9" name="Título 1">
            <a:extLst>
              <a:ext uri="{FF2B5EF4-FFF2-40B4-BE49-F238E27FC236}">
                <a16:creationId xmlns:a16="http://schemas.microsoft.com/office/drawing/2014/main" id="{8EC8163B-51AD-4342-953B-830D77B3B27E}"/>
              </a:ext>
            </a:extLst>
          </p:cNvPr>
          <p:cNvSpPr txBox="1">
            <a:spLocks/>
          </p:cNvSpPr>
          <p:nvPr/>
        </p:nvSpPr>
        <p:spPr>
          <a:xfrm>
            <a:off x="202141" y="673940"/>
            <a:ext cx="9810750" cy="480131"/>
          </a:xfrm>
          <a:prstGeom prst="rect">
            <a:avLst/>
          </a:prstGeom>
          <a:solidFill>
            <a:schemeClr val="bg1">
              <a:lumMod val="95000"/>
            </a:schemeClr>
          </a:solidFill>
          <a:ln w="9525" cap="flat" cmpd="sng" algn="ctr">
            <a:noFill/>
            <a:prstDash val="solid"/>
            <a:miter lim="800000"/>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42900" indent="-342900" algn="r">
              <a:defRPr/>
            </a:pPr>
            <a:r>
              <a:rPr lang="pt-BR" sz="2800" b="1" dirty="0">
                <a:solidFill>
                  <a:schemeClr val="accent1">
                    <a:lumMod val="75000"/>
                  </a:schemeClr>
                </a:solidFill>
                <a:latin typeface="Calibri" panose="020F0502020204030204" pitchFamily="34" charset="0"/>
                <a:cs typeface="Calibri" panose="020F0502020204030204" pitchFamily="34" charset="0"/>
              </a:rPr>
              <a:t>RESOLUÇÕES</a:t>
            </a:r>
            <a:r>
              <a:rPr lang="pt-BR" sz="2800" b="1" dirty="0">
                <a:solidFill>
                  <a:schemeClr val="accent1">
                    <a:lumMod val="75000"/>
                  </a:schemeClr>
                </a:solidFill>
              </a:rPr>
              <a:t>...</a:t>
            </a:r>
            <a:endParaRPr lang="pt-BR" sz="2000" b="1" dirty="0">
              <a:solidFill>
                <a:schemeClr val="accent1">
                  <a:lumMod val="75000"/>
                </a:schemeClr>
              </a:solidFill>
            </a:endParaRPr>
          </a:p>
        </p:txBody>
      </p:sp>
    </p:spTree>
    <p:extLst>
      <p:ext uri="{BB962C8B-B14F-4D97-AF65-F5344CB8AC3E}">
        <p14:creationId xmlns:p14="http://schemas.microsoft.com/office/powerpoint/2010/main" val="42050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0" dur="500"/>
                                        <p:tgtEl>
                                          <p:spTgt spid="1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3" dur="500"/>
                                        <p:tgtEl>
                                          <p:spTgt spid="16">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16" dur="500"/>
                                        <p:tgtEl>
                                          <p:spTgt spid="16">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19" dur="500"/>
                                        <p:tgtEl>
                                          <p:spTgt spid="16">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randombar(horizontal)">
                                      <p:cBhvr>
                                        <p:cTn id="22" dur="500"/>
                                        <p:tgtEl>
                                          <p:spTgt spid="16">
                                            <p:txEl>
                                              <p:pRg st="8" end="8"/>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animEffect transition="in" filter="randombar(horizontal)">
                                      <p:cBhvr>
                                        <p:cTn id="25"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74D85679-5634-4FBE-A13E-88EDDD0DF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25548A80-06C3-4524-BA6E-86D630CD87E4}"/>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Recordando alguns conceitos...	</a:t>
            </a:r>
            <a:endParaRPr lang="pt-BR" sz="1400" b="1" dirty="0">
              <a:solidFill>
                <a:schemeClr val="accent1">
                  <a:lumMod val="75000"/>
                </a:schemeClr>
              </a:solidFill>
            </a:endParaRPr>
          </a:p>
        </p:txBody>
      </p:sp>
      <p:sp>
        <p:nvSpPr>
          <p:cNvPr id="17" name="Espaço Reservado para Conteúdo 1">
            <a:extLst>
              <a:ext uri="{FF2B5EF4-FFF2-40B4-BE49-F238E27FC236}">
                <a16:creationId xmlns:a16="http://schemas.microsoft.com/office/drawing/2014/main" id="{37C8A4CB-2EBA-4B3D-A22E-B70557C909D4}"/>
              </a:ext>
            </a:extLst>
          </p:cNvPr>
          <p:cNvSpPr txBox="1">
            <a:spLocks/>
          </p:cNvSpPr>
          <p:nvPr/>
        </p:nvSpPr>
        <p:spPr>
          <a:xfrm>
            <a:off x="706438" y="1025525"/>
            <a:ext cx="9318095" cy="37623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eaLnBrk="1" hangingPunct="1">
              <a:spcBef>
                <a:spcPts val="200"/>
              </a:spcBef>
              <a:spcAft>
                <a:spcPts val="200"/>
              </a:spcAft>
              <a:buFont typeface="Arial" panose="020B0604020202020204" pitchFamily="34" charset="0"/>
              <a:buNone/>
              <a:tabLst>
                <a:tab pos="893763" algn="l"/>
              </a:tabLst>
              <a:defRPr/>
            </a:pPr>
            <a:r>
              <a:rPr lang="pt-BR" sz="2800" b="1" dirty="0">
                <a:solidFill>
                  <a:schemeClr val="accent1">
                    <a:lumMod val="75000"/>
                  </a:schemeClr>
                </a:solidFill>
              </a:rPr>
              <a:t>Os documentos exigidos para prestação de contas junto a FAPES:</a:t>
            </a:r>
          </a:p>
          <a:p>
            <a:pPr marL="357188" lvl="1" indent="0" eaLnBrk="1" hangingPunct="1">
              <a:spcBef>
                <a:spcPts val="200"/>
              </a:spcBef>
              <a:spcAft>
                <a:spcPts val="200"/>
              </a:spcAft>
              <a:buFont typeface="Arial" panose="020B0604020202020204" pitchFamily="34" charset="0"/>
              <a:buNone/>
              <a:tabLst>
                <a:tab pos="893763" algn="l"/>
              </a:tabLst>
              <a:defRPr/>
            </a:pPr>
            <a:endParaRPr lang="pt-BR" sz="2800" dirty="0">
              <a:solidFill>
                <a:schemeClr val="accent1">
                  <a:lumMod val="75000"/>
                </a:schemeClr>
              </a:solidFill>
            </a:endParaRP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Formulário de Envio da Prestação de Contas, via EDOCS;</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Relação de Pagamento, enviada via SIGFAPES;</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Relação de bens (quando houver), enviada via SIGFAPES;</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Conciliação Bancária, enviada via SIGFAPES;</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Comprovantes fiscais (Nota Fiscal, Fatura, Recibo, Recibo de Diária e Colaborador eventual emitidos pelo SIGFAPES); </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Relatório Técnico (de acordo com o Edital).</a:t>
            </a:r>
          </a:p>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sz="26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subTnLst>
                                    <p:animClr clrSpc="rgb" dir="cw">
                                      <p:cBhvr override="childStyle">
                                        <p:cTn dur="1" fill="hold" display="0" masterRel="nextClick" afterEffect="1"/>
                                        <p:tgtEl>
                                          <p:spTgt spid="1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dissolve">
                                      <p:cBhvr>
                                        <p:cTn id="12" dur="500"/>
                                        <p:tgtEl>
                                          <p:spTgt spid="17">
                                            <p:txEl>
                                              <p:pRg st="2" end="2"/>
                                            </p:txEl>
                                          </p:spTgt>
                                        </p:tgtEl>
                                      </p:cBhvr>
                                    </p:animEffect>
                                  </p:childTnLst>
                                  <p:subTnLst>
                                    <p:animClr clrSpc="rgb" dir="cw">
                                      <p:cBhvr override="childStyle">
                                        <p:cTn dur="1" fill="hold" display="0" masterRel="nextClick" afterEffect="1"/>
                                        <p:tgtEl>
                                          <p:spTgt spid="17">
                                            <p:txEl>
                                              <p:pRg st="2" end="2"/>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dissolve">
                                      <p:cBhvr>
                                        <p:cTn id="17" dur="500"/>
                                        <p:tgtEl>
                                          <p:spTgt spid="17">
                                            <p:txEl>
                                              <p:pRg st="3" end="3"/>
                                            </p:txEl>
                                          </p:spTgt>
                                        </p:tgtEl>
                                      </p:cBhvr>
                                    </p:animEffect>
                                  </p:childTnLst>
                                  <p:subTnLst>
                                    <p:animClr clrSpc="rgb" dir="cw">
                                      <p:cBhvr override="childStyle">
                                        <p:cTn dur="1" fill="hold" display="0" masterRel="nextClick" afterEffect="1"/>
                                        <p:tgtEl>
                                          <p:spTgt spid="17">
                                            <p:txEl>
                                              <p:pRg st="3" end="3"/>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dissolve">
                                      <p:cBhvr>
                                        <p:cTn id="22" dur="500"/>
                                        <p:tgtEl>
                                          <p:spTgt spid="17">
                                            <p:txEl>
                                              <p:pRg st="4" end="4"/>
                                            </p:txEl>
                                          </p:spTgt>
                                        </p:tgtEl>
                                      </p:cBhvr>
                                    </p:animEffect>
                                  </p:childTnLst>
                                  <p:subTnLst>
                                    <p:animClr clrSpc="rgb" dir="cw">
                                      <p:cBhvr override="childStyle">
                                        <p:cTn dur="1" fill="hold" display="0" masterRel="nextClick" afterEffect="1"/>
                                        <p:tgtEl>
                                          <p:spTgt spid="17">
                                            <p:txEl>
                                              <p:pRg st="4" end="4"/>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dissolve">
                                      <p:cBhvr>
                                        <p:cTn id="27" dur="500"/>
                                        <p:tgtEl>
                                          <p:spTgt spid="17">
                                            <p:txEl>
                                              <p:pRg st="5" end="5"/>
                                            </p:txEl>
                                          </p:spTgt>
                                        </p:tgtEl>
                                      </p:cBhvr>
                                    </p:animEffect>
                                  </p:childTnLst>
                                  <p:subTnLst>
                                    <p:animClr clrSpc="rgb" dir="cw">
                                      <p:cBhvr override="childStyle">
                                        <p:cTn dur="1" fill="hold" display="0" masterRel="nextClick" afterEffect="1"/>
                                        <p:tgtEl>
                                          <p:spTgt spid="17">
                                            <p:txEl>
                                              <p:pRg st="5" end="5"/>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dissolve">
                                      <p:cBhvr>
                                        <p:cTn id="32" dur="500"/>
                                        <p:tgtEl>
                                          <p:spTgt spid="17">
                                            <p:txEl>
                                              <p:pRg st="6" end="6"/>
                                            </p:txEl>
                                          </p:spTgt>
                                        </p:tgtEl>
                                      </p:cBhvr>
                                    </p:animEffect>
                                  </p:childTnLst>
                                  <p:subTnLst>
                                    <p:animClr clrSpc="rgb" dir="cw">
                                      <p:cBhvr override="childStyle">
                                        <p:cTn dur="1" fill="hold" display="0" masterRel="nextClick" afterEffect="1"/>
                                        <p:tgtEl>
                                          <p:spTgt spid="17">
                                            <p:txEl>
                                              <p:pRg st="6" end="6"/>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xEl>
                                              <p:pRg st="7" end="7"/>
                                            </p:txEl>
                                          </p:spTgt>
                                        </p:tgtEl>
                                        <p:attrNameLst>
                                          <p:attrName>style.visibility</p:attrName>
                                        </p:attrNameLst>
                                      </p:cBhvr>
                                      <p:to>
                                        <p:strVal val="visible"/>
                                      </p:to>
                                    </p:set>
                                    <p:animEffect transition="in" filter="dissolve">
                                      <p:cBhvr>
                                        <p:cTn id="37" dur="500"/>
                                        <p:tgtEl>
                                          <p:spTgt spid="17">
                                            <p:txEl>
                                              <p:pRg st="7" end="7"/>
                                            </p:txEl>
                                          </p:spTgt>
                                        </p:tgtEl>
                                      </p:cBhvr>
                                    </p:animEffect>
                                  </p:childTnLst>
                                  <p:subTnLst>
                                    <p:animClr clrSpc="rgb" dir="cw">
                                      <p:cBhvr override="childStyle">
                                        <p:cTn dur="1" fill="hold" display="0" masterRel="nextClick" afterEffect="1"/>
                                        <p:tgtEl>
                                          <p:spTgt spid="17">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8EFDF7CE-AAD1-4956-88FD-ACFAAF6CC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2A6559F8-1DFE-42E3-B74B-83B45697A34F}"/>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AC873321-6FFB-4392-8931-58CC640B8EEE}"/>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tx2"/>
                </a:solidFill>
              </a:rPr>
              <a:t>Prestação de Contas Financeira...</a:t>
            </a:r>
            <a:endParaRPr lang="pt-BR" sz="2000" b="1" dirty="0">
              <a:solidFill>
                <a:schemeClr val="tx2"/>
              </a:solidFill>
            </a:endParaRPr>
          </a:p>
        </p:txBody>
      </p:sp>
      <p:pic>
        <p:nvPicPr>
          <p:cNvPr id="33797" name="Imagem 4">
            <a:extLst>
              <a:ext uri="{FF2B5EF4-FFF2-40B4-BE49-F238E27FC236}">
                <a16:creationId xmlns:a16="http://schemas.microsoft.com/office/drawing/2014/main" id="{ED181D3D-02EE-4EB9-82C6-210C4A3C8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1200150"/>
            <a:ext cx="9612312"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Direita 8">
            <a:extLst>
              <a:ext uri="{FF2B5EF4-FFF2-40B4-BE49-F238E27FC236}">
                <a16:creationId xmlns:a16="http://schemas.microsoft.com/office/drawing/2014/main" id="{E2BEE3B9-3222-429C-8A7C-B944E7D5656C}"/>
              </a:ext>
            </a:extLst>
          </p:cNvPr>
          <p:cNvSpPr/>
          <p:nvPr/>
        </p:nvSpPr>
        <p:spPr>
          <a:xfrm>
            <a:off x="215900" y="1843088"/>
            <a:ext cx="858838" cy="56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Seta: para a Esquerda 9">
            <a:extLst>
              <a:ext uri="{FF2B5EF4-FFF2-40B4-BE49-F238E27FC236}">
                <a16:creationId xmlns:a16="http://schemas.microsoft.com/office/drawing/2014/main" id="{978E7DCB-79D7-426B-A768-5F2DB1D990BD}"/>
              </a:ext>
            </a:extLst>
          </p:cNvPr>
          <p:cNvSpPr/>
          <p:nvPr/>
        </p:nvSpPr>
        <p:spPr>
          <a:xfrm>
            <a:off x="6229350" y="2603500"/>
            <a:ext cx="708025" cy="500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Seta: para a Esquerda 12">
            <a:extLst>
              <a:ext uri="{FF2B5EF4-FFF2-40B4-BE49-F238E27FC236}">
                <a16:creationId xmlns:a16="http://schemas.microsoft.com/office/drawing/2014/main" id="{20024560-A8A7-45DE-A4EF-1002F78F1C35}"/>
              </a:ext>
            </a:extLst>
          </p:cNvPr>
          <p:cNvSpPr/>
          <p:nvPr/>
        </p:nvSpPr>
        <p:spPr>
          <a:xfrm rot="10800000">
            <a:off x="6583363" y="5946775"/>
            <a:ext cx="708025" cy="501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549EE741-8DB3-4FB8-B538-7BE8D830B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82EF4ECF-7833-477F-9240-59047979BB9B}"/>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Título 1">
            <a:extLst>
              <a:ext uri="{FF2B5EF4-FFF2-40B4-BE49-F238E27FC236}">
                <a16:creationId xmlns:a16="http://schemas.microsoft.com/office/drawing/2014/main" id="{8CCB19C8-010C-41DE-A0B4-CEC74DDC2A41}"/>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Prestação de Contas Financeira...</a:t>
            </a:r>
            <a:endParaRPr lang="pt-BR" sz="2000" b="1" dirty="0">
              <a:solidFill>
                <a:schemeClr val="accent1">
                  <a:lumMod val="75000"/>
                </a:schemeClr>
              </a:solidFill>
            </a:endParaRPr>
          </a:p>
        </p:txBody>
      </p:sp>
      <p:pic>
        <p:nvPicPr>
          <p:cNvPr id="34820" name="Imagem 2">
            <a:extLst>
              <a:ext uri="{FF2B5EF4-FFF2-40B4-BE49-F238E27FC236}">
                <a16:creationId xmlns:a16="http://schemas.microsoft.com/office/drawing/2014/main" id="{019D5915-2B2C-4512-A1FB-6FD713047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8" y="957263"/>
            <a:ext cx="12961937"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eta: para a Esquerda 10">
            <a:extLst>
              <a:ext uri="{FF2B5EF4-FFF2-40B4-BE49-F238E27FC236}">
                <a16:creationId xmlns:a16="http://schemas.microsoft.com/office/drawing/2014/main" id="{F29F7606-49AC-49F5-B899-79C47A4FFD79}"/>
              </a:ext>
            </a:extLst>
          </p:cNvPr>
          <p:cNvSpPr/>
          <p:nvPr/>
        </p:nvSpPr>
        <p:spPr>
          <a:xfrm>
            <a:off x="5413375" y="2927350"/>
            <a:ext cx="3303588" cy="552450"/>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Automático</a:t>
            </a:r>
          </a:p>
        </p:txBody>
      </p:sp>
      <p:sp>
        <p:nvSpPr>
          <p:cNvPr id="12" name="Seta: para a Esquerda 11">
            <a:extLst>
              <a:ext uri="{FF2B5EF4-FFF2-40B4-BE49-F238E27FC236}">
                <a16:creationId xmlns:a16="http://schemas.microsoft.com/office/drawing/2014/main" id="{C1AA2C35-4EC9-4D6E-9F48-5BB2E39B60FD}"/>
              </a:ext>
            </a:extLst>
          </p:cNvPr>
          <p:cNvSpPr/>
          <p:nvPr/>
        </p:nvSpPr>
        <p:spPr>
          <a:xfrm>
            <a:off x="5013325" y="3575050"/>
            <a:ext cx="3302000" cy="552450"/>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Automático</a:t>
            </a:r>
          </a:p>
        </p:txBody>
      </p:sp>
      <p:sp>
        <p:nvSpPr>
          <p:cNvPr id="9" name="Seta: para a Direita 8">
            <a:extLst>
              <a:ext uri="{FF2B5EF4-FFF2-40B4-BE49-F238E27FC236}">
                <a16:creationId xmlns:a16="http://schemas.microsoft.com/office/drawing/2014/main" id="{363366AF-A435-45A7-8421-EDB39A26D575}"/>
              </a:ext>
            </a:extLst>
          </p:cNvPr>
          <p:cNvSpPr/>
          <p:nvPr/>
        </p:nvSpPr>
        <p:spPr>
          <a:xfrm>
            <a:off x="65088" y="3268663"/>
            <a:ext cx="1276350" cy="552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Manual </a:t>
            </a:r>
          </a:p>
        </p:txBody>
      </p:sp>
      <p:sp>
        <p:nvSpPr>
          <p:cNvPr id="14" name="Seta: para a Direita 13">
            <a:extLst>
              <a:ext uri="{FF2B5EF4-FFF2-40B4-BE49-F238E27FC236}">
                <a16:creationId xmlns:a16="http://schemas.microsoft.com/office/drawing/2014/main" id="{DF14768F-D5BE-4596-A888-48FEE4913E7F}"/>
              </a:ext>
            </a:extLst>
          </p:cNvPr>
          <p:cNvSpPr/>
          <p:nvPr/>
        </p:nvSpPr>
        <p:spPr>
          <a:xfrm>
            <a:off x="88900" y="3990975"/>
            <a:ext cx="1276350"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Manual </a:t>
            </a:r>
          </a:p>
        </p:txBody>
      </p:sp>
      <p:sp>
        <p:nvSpPr>
          <p:cNvPr id="10" name="Retângulo 9">
            <a:extLst>
              <a:ext uri="{FF2B5EF4-FFF2-40B4-BE49-F238E27FC236}">
                <a16:creationId xmlns:a16="http://schemas.microsoft.com/office/drawing/2014/main" id="{6AF4B337-A92B-4176-B1A8-0AC249B6EF6B}"/>
              </a:ext>
            </a:extLst>
          </p:cNvPr>
          <p:cNvSpPr/>
          <p:nvPr/>
        </p:nvSpPr>
        <p:spPr>
          <a:xfrm>
            <a:off x="1395413" y="4714875"/>
            <a:ext cx="6538912" cy="344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Seta: para a Esquerda 15">
            <a:extLst>
              <a:ext uri="{FF2B5EF4-FFF2-40B4-BE49-F238E27FC236}">
                <a16:creationId xmlns:a16="http://schemas.microsoft.com/office/drawing/2014/main" id="{49AFCBFC-6341-4021-A2FB-5CBD387819D2}"/>
              </a:ext>
            </a:extLst>
          </p:cNvPr>
          <p:cNvSpPr/>
          <p:nvPr/>
        </p:nvSpPr>
        <p:spPr>
          <a:xfrm>
            <a:off x="5586413" y="4984750"/>
            <a:ext cx="3302000" cy="554038"/>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Semi - Automático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499BE4AF-14D6-4136-85EB-202DF87C5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F82C5473-11F9-4E8D-ABE3-2F8321184F73}"/>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Prestação de Contas Financeira...	</a:t>
            </a:r>
            <a:endParaRPr lang="pt-BR" sz="1800" b="1" dirty="0">
              <a:solidFill>
                <a:schemeClr val="accent1">
                  <a:lumMod val="75000"/>
                </a:schemeClr>
              </a:solidFill>
            </a:endParaRPr>
          </a:p>
        </p:txBody>
      </p:sp>
      <p:sp>
        <p:nvSpPr>
          <p:cNvPr id="15" name="Retângulo 14">
            <a:extLst>
              <a:ext uri="{FF2B5EF4-FFF2-40B4-BE49-F238E27FC236}">
                <a16:creationId xmlns:a16="http://schemas.microsoft.com/office/drawing/2014/main" id="{E7D4642C-4AB8-4E78-80ED-3255B0C627D0}"/>
              </a:ext>
            </a:extLst>
          </p:cNvPr>
          <p:cNvSpPr/>
          <p:nvPr/>
        </p:nvSpPr>
        <p:spPr>
          <a:xfrm>
            <a:off x="1512888" y="5911850"/>
            <a:ext cx="3568700" cy="94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5846" name="Imagem 1">
            <a:extLst>
              <a:ext uri="{FF2B5EF4-FFF2-40B4-BE49-F238E27FC236}">
                <a16:creationId xmlns:a16="http://schemas.microsoft.com/office/drawing/2014/main" id="{EE5680C0-D137-4D42-858B-EA43D77D8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984250"/>
            <a:ext cx="9075738"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ta: para a Direita 2">
            <a:extLst>
              <a:ext uri="{FF2B5EF4-FFF2-40B4-BE49-F238E27FC236}">
                <a16:creationId xmlns:a16="http://schemas.microsoft.com/office/drawing/2014/main" id="{CEAE90AB-1BD7-42E9-9164-FD2799E61865}"/>
              </a:ext>
            </a:extLst>
          </p:cNvPr>
          <p:cNvSpPr/>
          <p:nvPr/>
        </p:nvSpPr>
        <p:spPr>
          <a:xfrm>
            <a:off x="6386513" y="6188075"/>
            <a:ext cx="1562100" cy="669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Seta: para a Esquerda 3">
            <a:extLst>
              <a:ext uri="{FF2B5EF4-FFF2-40B4-BE49-F238E27FC236}">
                <a16:creationId xmlns:a16="http://schemas.microsoft.com/office/drawing/2014/main" id="{654BB354-9BB9-4A8B-AC1D-D65AC4336C47}"/>
              </a:ext>
            </a:extLst>
          </p:cNvPr>
          <p:cNvSpPr/>
          <p:nvPr/>
        </p:nvSpPr>
        <p:spPr>
          <a:xfrm>
            <a:off x="3465513" y="2719388"/>
            <a:ext cx="1268412" cy="487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5" name="Imagem 4">
            <a:extLst>
              <a:ext uri="{FF2B5EF4-FFF2-40B4-BE49-F238E27FC236}">
                <a16:creationId xmlns:a16="http://schemas.microsoft.com/office/drawing/2014/main" id="{8161B3C5-8DD9-4A46-BD65-40BD15360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460875"/>
            <a:ext cx="60579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E04CC410-2E6D-4673-B972-87E781C54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7EE1B04F-1290-4E93-BE9F-77C37C7C4530}"/>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Prestação de Contas Financeira...</a:t>
            </a:r>
            <a:endParaRPr lang="pt-BR" sz="1800" b="1" dirty="0">
              <a:solidFill>
                <a:schemeClr val="accent1">
                  <a:lumMod val="75000"/>
                </a:schemeClr>
              </a:solidFill>
            </a:endParaRPr>
          </a:p>
        </p:txBody>
      </p:sp>
      <p:sp>
        <p:nvSpPr>
          <p:cNvPr id="15" name="Retângulo 14">
            <a:extLst>
              <a:ext uri="{FF2B5EF4-FFF2-40B4-BE49-F238E27FC236}">
                <a16:creationId xmlns:a16="http://schemas.microsoft.com/office/drawing/2014/main" id="{D57C9E35-E4DC-4A52-8D28-9CB83C909C4B}"/>
              </a:ext>
            </a:extLst>
          </p:cNvPr>
          <p:cNvSpPr/>
          <p:nvPr/>
        </p:nvSpPr>
        <p:spPr>
          <a:xfrm>
            <a:off x="1512888" y="5911850"/>
            <a:ext cx="3568700" cy="94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6870" name="Imagem 1">
            <a:extLst>
              <a:ext uri="{FF2B5EF4-FFF2-40B4-BE49-F238E27FC236}">
                <a16:creationId xmlns:a16="http://schemas.microsoft.com/office/drawing/2014/main" id="{3EC37ACB-0EA1-45FB-B957-AD4C71B68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996950"/>
            <a:ext cx="118967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ta: para a Direita 2">
            <a:extLst>
              <a:ext uri="{FF2B5EF4-FFF2-40B4-BE49-F238E27FC236}">
                <a16:creationId xmlns:a16="http://schemas.microsoft.com/office/drawing/2014/main" id="{B1109DCE-7080-4414-BC55-652D57EEB6CB}"/>
              </a:ext>
            </a:extLst>
          </p:cNvPr>
          <p:cNvSpPr/>
          <p:nvPr/>
        </p:nvSpPr>
        <p:spPr>
          <a:xfrm>
            <a:off x="1341438" y="2773363"/>
            <a:ext cx="1047750" cy="3540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Seta: para a Esquerda 3">
            <a:extLst>
              <a:ext uri="{FF2B5EF4-FFF2-40B4-BE49-F238E27FC236}">
                <a16:creationId xmlns:a16="http://schemas.microsoft.com/office/drawing/2014/main" id="{B6E17A00-9E3B-4F1A-9E06-FAEA9B8772A7}"/>
              </a:ext>
            </a:extLst>
          </p:cNvPr>
          <p:cNvSpPr/>
          <p:nvPr/>
        </p:nvSpPr>
        <p:spPr>
          <a:xfrm>
            <a:off x="8278813" y="3038475"/>
            <a:ext cx="1411287" cy="5889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CaixaDeTexto 4">
            <a:extLst>
              <a:ext uri="{FF2B5EF4-FFF2-40B4-BE49-F238E27FC236}">
                <a16:creationId xmlns:a16="http://schemas.microsoft.com/office/drawing/2014/main" id="{4100260D-E1DF-4A70-999A-5B3C5433BF64}"/>
              </a:ext>
            </a:extLst>
          </p:cNvPr>
          <p:cNvSpPr txBox="1"/>
          <p:nvPr/>
        </p:nvSpPr>
        <p:spPr>
          <a:xfrm>
            <a:off x="2295525" y="4092575"/>
            <a:ext cx="7600950" cy="2062103"/>
          </a:xfrm>
          <a:prstGeom prst="rect">
            <a:avLst/>
          </a:prstGeom>
          <a:noFill/>
        </p:spPr>
        <p:txBody>
          <a:bodyPr>
            <a:spAutoFit/>
          </a:bodyPr>
          <a:lstStyle/>
          <a:p>
            <a:pPr>
              <a:defRPr/>
            </a:pPr>
            <a:r>
              <a:rPr lang="pt-BR" sz="3200" dirty="0">
                <a:solidFill>
                  <a:schemeClr val="accent1">
                    <a:lumMod val="75000"/>
                  </a:schemeClr>
                </a:solidFill>
                <a:latin typeface="+mn-lt"/>
              </a:rPr>
              <a:t>Anexo I - Relações de Pagamento </a:t>
            </a:r>
          </a:p>
          <a:p>
            <a:pPr>
              <a:defRPr/>
            </a:pPr>
            <a:r>
              <a:rPr lang="pt-BR" sz="3200" dirty="0">
                <a:solidFill>
                  <a:schemeClr val="accent1">
                    <a:lumMod val="75000"/>
                  </a:schemeClr>
                </a:solidFill>
                <a:latin typeface="+mn-lt"/>
              </a:rPr>
              <a:t>Anexo III – Relação de Bens (caso haja equipamentos)</a:t>
            </a:r>
          </a:p>
          <a:p>
            <a:pPr>
              <a:defRPr/>
            </a:pPr>
            <a:r>
              <a:rPr lang="pt-BR" sz="3200" dirty="0">
                <a:solidFill>
                  <a:schemeClr val="accent1">
                    <a:lumMod val="75000"/>
                  </a:schemeClr>
                </a:solidFill>
                <a:latin typeface="+mn-lt"/>
              </a:rPr>
              <a:t>Anexo VIII – Conciliação Bancária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6D0A490D-80B0-41B1-984B-FC096B7F9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20C549E5-DEA6-4799-B378-6C31649F9F5B}"/>
              </a:ext>
            </a:extLst>
          </p:cNvPr>
          <p:cNvSpPr>
            <a:spLocks noGrp="1"/>
          </p:cNvSpPr>
          <p:nvPr>
            <p:ph type="title"/>
          </p:nvPr>
        </p:nvSpPr>
        <p:spPr>
          <a:xfrm>
            <a:off x="517525" y="128588"/>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Prestação de Contas Técnica...</a:t>
            </a:r>
            <a:endParaRPr lang="pt-BR" sz="1800" b="1" dirty="0">
              <a:solidFill>
                <a:schemeClr val="accent1">
                  <a:lumMod val="75000"/>
                </a:schemeClr>
              </a:solidFill>
            </a:endParaRPr>
          </a:p>
        </p:txBody>
      </p:sp>
      <p:pic>
        <p:nvPicPr>
          <p:cNvPr id="37894" name="Imagem 5">
            <a:extLst>
              <a:ext uri="{FF2B5EF4-FFF2-40B4-BE49-F238E27FC236}">
                <a16:creationId xmlns:a16="http://schemas.microsoft.com/office/drawing/2014/main" id="{F9E66597-9182-4C25-8ABF-B88AD764D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608013"/>
            <a:ext cx="9674225"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Direita 8">
            <a:extLst>
              <a:ext uri="{FF2B5EF4-FFF2-40B4-BE49-F238E27FC236}">
                <a16:creationId xmlns:a16="http://schemas.microsoft.com/office/drawing/2014/main" id="{EC9998CE-3E82-4D52-BE9C-971AC8C5F3E3}"/>
              </a:ext>
            </a:extLst>
          </p:cNvPr>
          <p:cNvSpPr/>
          <p:nvPr/>
        </p:nvSpPr>
        <p:spPr>
          <a:xfrm>
            <a:off x="6623050" y="6053138"/>
            <a:ext cx="795338" cy="506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Seta: para a Esquerda 9">
            <a:extLst>
              <a:ext uri="{FF2B5EF4-FFF2-40B4-BE49-F238E27FC236}">
                <a16:creationId xmlns:a16="http://schemas.microsoft.com/office/drawing/2014/main" id="{33287741-6E5A-430A-8DB1-B793E48C37A3}"/>
              </a:ext>
            </a:extLst>
          </p:cNvPr>
          <p:cNvSpPr/>
          <p:nvPr/>
        </p:nvSpPr>
        <p:spPr>
          <a:xfrm>
            <a:off x="4071938" y="1123950"/>
            <a:ext cx="1092200" cy="619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Seta: para a Direita 10">
            <a:extLst>
              <a:ext uri="{FF2B5EF4-FFF2-40B4-BE49-F238E27FC236}">
                <a16:creationId xmlns:a16="http://schemas.microsoft.com/office/drawing/2014/main" id="{AC7F144E-AE94-4043-AABF-FFE5A3F09EA9}"/>
              </a:ext>
            </a:extLst>
          </p:cNvPr>
          <p:cNvSpPr/>
          <p:nvPr/>
        </p:nvSpPr>
        <p:spPr>
          <a:xfrm>
            <a:off x="5164138" y="2405063"/>
            <a:ext cx="5746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3A5AB5C7-3D61-499E-9849-696D26791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39A5B8AE-87B8-4BD3-89D8-C44F69C7D2A5}"/>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Recordando alguns conceitos...	</a:t>
            </a:r>
            <a:endParaRPr lang="pt-BR" sz="1800" b="1" dirty="0">
              <a:solidFill>
                <a:schemeClr val="accent1">
                  <a:lumMod val="75000"/>
                </a:schemeClr>
              </a:solidFill>
            </a:endParaRPr>
          </a:p>
        </p:txBody>
      </p:sp>
      <p:sp>
        <p:nvSpPr>
          <p:cNvPr id="17" name="Espaço Reservado para Conteúdo 1">
            <a:extLst>
              <a:ext uri="{FF2B5EF4-FFF2-40B4-BE49-F238E27FC236}">
                <a16:creationId xmlns:a16="http://schemas.microsoft.com/office/drawing/2014/main" id="{AA0645E9-3377-44FB-8C12-129AB1B32EB9}"/>
              </a:ext>
            </a:extLst>
          </p:cNvPr>
          <p:cNvSpPr txBox="1">
            <a:spLocks/>
          </p:cNvSpPr>
          <p:nvPr/>
        </p:nvSpPr>
        <p:spPr>
          <a:xfrm>
            <a:off x="220134" y="1370013"/>
            <a:ext cx="9668934" cy="315118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eaLnBrk="1" hangingPunct="1">
              <a:spcBef>
                <a:spcPts val="200"/>
              </a:spcBef>
              <a:spcAft>
                <a:spcPts val="200"/>
              </a:spcAft>
              <a:buFont typeface="Arial" panose="020B0604020202020204" pitchFamily="34" charset="0"/>
              <a:buNone/>
              <a:tabLst>
                <a:tab pos="893763" algn="l"/>
              </a:tabLst>
              <a:defRPr/>
            </a:pPr>
            <a:r>
              <a:rPr lang="pt-BR" b="1" dirty="0">
                <a:solidFill>
                  <a:schemeClr val="accent1">
                    <a:lumMod val="75000"/>
                  </a:schemeClr>
                </a:solidFill>
              </a:rPr>
              <a:t>O que deverá ser inserido no SIGFAPES:</a:t>
            </a:r>
          </a:p>
          <a:p>
            <a:pPr marL="357188" lvl="1" indent="0" eaLnBrk="1" hangingPunct="1">
              <a:spcBef>
                <a:spcPts val="200"/>
              </a:spcBef>
              <a:spcAft>
                <a:spcPts val="200"/>
              </a:spcAft>
              <a:buFont typeface="Arial" panose="020B0604020202020204" pitchFamily="34" charset="0"/>
              <a:buNone/>
              <a:tabLst>
                <a:tab pos="893763" algn="l"/>
              </a:tabLst>
              <a:defRPr/>
            </a:pPr>
            <a:endParaRPr lang="pt-BR" dirty="0">
              <a:solidFill>
                <a:schemeClr val="accent1">
                  <a:lumMod val="75000"/>
                </a:schemeClr>
              </a:solidFill>
            </a:endParaRP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Extratos simples conta corrente </a:t>
            </a:r>
            <a:r>
              <a:rPr lang="pt-BR" b="1" dirty="0">
                <a:solidFill>
                  <a:schemeClr val="accent1">
                    <a:lumMod val="75000"/>
                  </a:schemeClr>
                </a:solidFill>
              </a:rPr>
              <a:t>(8.1 Documentos)</a:t>
            </a:r>
            <a:r>
              <a:rPr lang="pt-BR" dirty="0">
                <a:solidFill>
                  <a:schemeClr val="accent1">
                    <a:lumMod val="75000"/>
                  </a:schemeClr>
                </a:solidFill>
              </a:rPr>
              <a:t>;</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Extratos zerados e comprovante de transferência deverão ser inserido ao final do projeto </a:t>
            </a:r>
            <a:r>
              <a:rPr lang="pt-BR" b="1" dirty="0">
                <a:solidFill>
                  <a:schemeClr val="accent1">
                    <a:lumMod val="75000"/>
                  </a:schemeClr>
                </a:solidFill>
              </a:rPr>
              <a:t>(8.1 Documentos);</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As notas fiscais e os orçamentos deverão ser inseridos em conjunto </a:t>
            </a:r>
          </a:p>
          <a:p>
            <a:pPr marL="357188" lvl="1" indent="0" eaLnBrk="1" hangingPunct="1">
              <a:spcBef>
                <a:spcPts val="200"/>
              </a:spcBef>
              <a:spcAft>
                <a:spcPts val="200"/>
              </a:spcAft>
              <a:buNone/>
              <a:tabLst>
                <a:tab pos="893763" algn="l"/>
              </a:tabLst>
              <a:defRPr/>
            </a:pPr>
            <a:r>
              <a:rPr lang="pt-BR" dirty="0">
                <a:solidFill>
                  <a:schemeClr val="accent1">
                    <a:lumMod val="75000"/>
                  </a:schemeClr>
                </a:solidFill>
              </a:rPr>
              <a:t>no item </a:t>
            </a:r>
            <a:r>
              <a:rPr lang="pt-BR" b="1" dirty="0">
                <a:solidFill>
                  <a:schemeClr val="accent1">
                    <a:lumMod val="75000"/>
                  </a:schemeClr>
                </a:solidFill>
              </a:rPr>
              <a:t>(6.1. Novo Formulário &gt; Lançamento de Nota)</a:t>
            </a:r>
            <a:r>
              <a:rPr lang="pt-BR" dirty="0">
                <a:solidFill>
                  <a:schemeClr val="accent1">
                    <a:lumMod val="75000"/>
                  </a:schemeClr>
                </a:solidFill>
              </a:rPr>
              <a:t>;</a:t>
            </a:r>
          </a:p>
          <a:p>
            <a:pPr marL="357188" lvl="1" indent="0" eaLnBrk="1" hangingPunct="1">
              <a:spcBef>
                <a:spcPts val="200"/>
              </a:spcBef>
              <a:spcAft>
                <a:spcPts val="200"/>
              </a:spcAft>
              <a:buNone/>
              <a:tabLst>
                <a:tab pos="893763" algn="l"/>
              </a:tabLst>
              <a:defRPr/>
            </a:pPr>
            <a:endParaRPr lang="pt-BR"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subTnLst>
                                    <p:animClr clrSpc="rgb" dir="cw">
                                      <p:cBhvr override="childStyle">
                                        <p:cTn dur="1" fill="hold" display="0" masterRel="nextClick" afterEffect="1"/>
                                        <p:tgtEl>
                                          <p:spTgt spid="1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dissolve">
                                      <p:cBhvr>
                                        <p:cTn id="12" dur="500"/>
                                        <p:tgtEl>
                                          <p:spTgt spid="17">
                                            <p:txEl>
                                              <p:pRg st="2" end="2"/>
                                            </p:txEl>
                                          </p:spTgt>
                                        </p:tgtEl>
                                      </p:cBhvr>
                                    </p:animEffect>
                                  </p:childTnLst>
                                  <p:subTnLst>
                                    <p:animClr clrSpc="rgb" dir="cw">
                                      <p:cBhvr override="childStyle">
                                        <p:cTn dur="1" fill="hold" display="0" masterRel="nextClick" afterEffect="1"/>
                                        <p:tgtEl>
                                          <p:spTgt spid="17">
                                            <p:txEl>
                                              <p:pRg st="2" end="2"/>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dissolve">
                                      <p:cBhvr>
                                        <p:cTn id="17" dur="500"/>
                                        <p:tgtEl>
                                          <p:spTgt spid="17">
                                            <p:txEl>
                                              <p:pRg st="3" end="3"/>
                                            </p:txEl>
                                          </p:spTgt>
                                        </p:tgtEl>
                                      </p:cBhvr>
                                    </p:animEffect>
                                  </p:childTnLst>
                                  <p:subTnLst>
                                    <p:animClr clrSpc="rgb" dir="cw">
                                      <p:cBhvr override="childStyle">
                                        <p:cTn dur="1" fill="hold" display="0" masterRel="nextClick" afterEffect="1"/>
                                        <p:tgtEl>
                                          <p:spTgt spid="17">
                                            <p:txEl>
                                              <p:pRg st="3" end="3"/>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dissolve">
                                      <p:cBhvr>
                                        <p:cTn id="22" dur="500"/>
                                        <p:tgtEl>
                                          <p:spTgt spid="17">
                                            <p:txEl>
                                              <p:pRg st="4" end="4"/>
                                            </p:txEl>
                                          </p:spTgt>
                                        </p:tgtEl>
                                      </p:cBhvr>
                                    </p:animEffect>
                                  </p:childTnLst>
                                  <p:subTnLst>
                                    <p:animClr clrSpc="rgb" dir="cw">
                                      <p:cBhvr override="childStyle">
                                        <p:cTn dur="1" fill="hold" display="0" masterRel="nextClick" afterEffect="1"/>
                                        <p:tgtEl>
                                          <p:spTgt spid="17">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dissolve">
                                      <p:cBhvr>
                                        <p:cTn id="27" dur="500"/>
                                        <p:tgtEl>
                                          <p:spTgt spid="17">
                                            <p:txEl>
                                              <p:pRg st="5" end="5"/>
                                            </p:txEl>
                                          </p:spTgt>
                                        </p:tgtEl>
                                      </p:cBhvr>
                                    </p:animEffect>
                                  </p:childTnLst>
                                  <p:subTnLst>
                                    <p:animClr clrSpc="rgb" dir="cw">
                                      <p:cBhvr override="childStyle">
                                        <p:cTn dur="1" fill="hold" display="0" masterRel="nextClick" afterEffect="1"/>
                                        <p:tgtEl>
                                          <p:spTgt spid="17">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864F7928-5C51-40F1-8BB7-4F8EE0F88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83917ADC-F26B-41B9-B407-5CE5619A3B17}"/>
              </a:ext>
            </a:extLst>
          </p:cNvPr>
          <p:cNvSpPr>
            <a:spLocks noGrp="1"/>
          </p:cNvSpPr>
          <p:nvPr>
            <p:ph type="title"/>
          </p:nvPr>
        </p:nvSpPr>
        <p:spPr>
          <a:xfrm>
            <a:off x="400050" y="423509"/>
            <a:ext cx="9810750" cy="480131"/>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a:defRPr/>
            </a:pPr>
            <a:r>
              <a:rPr lang="pt-BR" sz="2800" b="1" dirty="0">
                <a:solidFill>
                  <a:schemeClr val="accent1">
                    <a:lumMod val="75000"/>
                  </a:schemeClr>
                </a:solidFill>
              </a:rPr>
              <a:t>SIGFAPES (8.1. Documentos)	</a:t>
            </a:r>
            <a:endParaRPr lang="pt-BR" sz="1800" b="1" dirty="0">
              <a:solidFill>
                <a:schemeClr val="accent1">
                  <a:lumMod val="75000"/>
                </a:schemeClr>
              </a:solidFill>
            </a:endParaRPr>
          </a:p>
        </p:txBody>
      </p:sp>
      <p:pic>
        <p:nvPicPr>
          <p:cNvPr id="39942" name="Imagem 1">
            <a:extLst>
              <a:ext uri="{FF2B5EF4-FFF2-40B4-BE49-F238E27FC236}">
                <a16:creationId xmlns:a16="http://schemas.microsoft.com/office/drawing/2014/main" id="{34BBD9ED-CB0C-4F7C-9824-A05D27520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016618"/>
            <a:ext cx="109156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ta: para a Direita 2">
            <a:extLst>
              <a:ext uri="{FF2B5EF4-FFF2-40B4-BE49-F238E27FC236}">
                <a16:creationId xmlns:a16="http://schemas.microsoft.com/office/drawing/2014/main" id="{1B5A16FE-FD5F-4315-83A4-2C7D6E0E5F58}"/>
              </a:ext>
            </a:extLst>
          </p:cNvPr>
          <p:cNvSpPr/>
          <p:nvPr/>
        </p:nvSpPr>
        <p:spPr>
          <a:xfrm>
            <a:off x="6224588" y="4629150"/>
            <a:ext cx="2590800" cy="94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Espaço Reservado para Conteúdo 1">
            <a:extLst>
              <a:ext uri="{FF2B5EF4-FFF2-40B4-BE49-F238E27FC236}">
                <a16:creationId xmlns:a16="http://schemas.microsoft.com/office/drawing/2014/main" id="{B5E45F90-FED4-4700-8CBF-BF4A6FE283D4}"/>
              </a:ext>
            </a:extLst>
          </p:cNvPr>
          <p:cNvSpPr txBox="1">
            <a:spLocks/>
          </p:cNvSpPr>
          <p:nvPr/>
        </p:nvSpPr>
        <p:spPr>
          <a:xfrm>
            <a:off x="227013" y="1109663"/>
            <a:ext cx="5740400" cy="53244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eaLnBrk="1" hangingPunct="1">
              <a:spcBef>
                <a:spcPts val="200"/>
              </a:spcBef>
              <a:spcAft>
                <a:spcPts val="200"/>
              </a:spcAft>
              <a:buFont typeface="Arial" panose="020B0604020202020204" pitchFamily="34" charset="0"/>
              <a:buNone/>
              <a:tabLst>
                <a:tab pos="893763" algn="l"/>
              </a:tabLst>
              <a:defRPr/>
            </a:pPr>
            <a:r>
              <a:rPr lang="pt-BR" sz="2800" b="1" dirty="0">
                <a:solidFill>
                  <a:schemeClr val="accent1">
                    <a:lumMod val="75000"/>
                  </a:schemeClr>
                </a:solidFill>
              </a:rPr>
              <a:t>SIGFAPES (8.1. Documentos)</a:t>
            </a:r>
          </a:p>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sz="2600" dirty="0">
              <a:solidFill>
                <a:schemeClr val="accent1">
                  <a:lumMod val="75000"/>
                </a:schemeClr>
              </a:solidFill>
            </a:endParaRP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Extratos simples conta corrente;</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600" dirty="0">
                <a:solidFill>
                  <a:schemeClr val="accent1">
                    <a:lumMod val="75000"/>
                  </a:schemeClr>
                </a:solidFill>
              </a:rPr>
              <a:t>Extratos zerados e comprovante de transferência deverão ser inserido ao final do projeto</a:t>
            </a:r>
          </a:p>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sz="2600" dirty="0">
              <a:solidFill>
                <a:schemeClr val="accent1">
                  <a:lumMod val="75000"/>
                </a:schemeClr>
              </a:solidFill>
            </a:endParaRPr>
          </a:p>
          <a:p>
            <a:pPr marL="357188" lvl="1" indent="0" eaLnBrk="1" hangingPunct="1">
              <a:spcBef>
                <a:spcPts val="200"/>
              </a:spcBef>
              <a:spcAft>
                <a:spcPts val="200"/>
              </a:spcAft>
              <a:buFont typeface="Arial" panose="020B0604020202020204" pitchFamily="34" charset="0"/>
              <a:buNone/>
              <a:tabLst>
                <a:tab pos="893763" algn="l"/>
              </a:tabLst>
              <a:defRPr/>
            </a:pPr>
            <a:r>
              <a:rPr lang="pt-BR" sz="2600" b="1" dirty="0">
                <a:solidFill>
                  <a:schemeClr val="accent1">
                    <a:lumMod val="75000"/>
                  </a:schemeClr>
                </a:solidFill>
              </a:rPr>
              <a:t>  Obs.: </a:t>
            </a:r>
            <a:r>
              <a:rPr lang="pt-BR" sz="2600" dirty="0">
                <a:solidFill>
                  <a:schemeClr val="accent1">
                    <a:lumMod val="75000"/>
                  </a:schemeClr>
                </a:solidFill>
              </a:rPr>
              <a:t>Favor juntar os extratos em um     só arquivo PDF.</a:t>
            </a:r>
          </a:p>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sz="2600" dirty="0">
              <a:solidFill>
                <a:schemeClr val="accent1">
                  <a:lumMod val="75000"/>
                </a:schemeClr>
              </a:solidFill>
            </a:endParaRPr>
          </a:p>
          <a:p>
            <a:pPr marL="357188" lvl="1" indent="0"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
        <p:nvSpPr>
          <p:cNvPr id="4" name="Retângulo 3">
            <a:extLst>
              <a:ext uri="{FF2B5EF4-FFF2-40B4-BE49-F238E27FC236}">
                <a16:creationId xmlns:a16="http://schemas.microsoft.com/office/drawing/2014/main" id="{8D985292-F612-40E0-AE3C-3754F22624CB}"/>
              </a:ext>
            </a:extLst>
          </p:cNvPr>
          <p:cNvSpPr/>
          <p:nvPr/>
        </p:nvSpPr>
        <p:spPr>
          <a:xfrm>
            <a:off x="8815388" y="4616450"/>
            <a:ext cx="1936750" cy="765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dissolve">
                                      <p:cBhvr>
                                        <p:cTn id="15"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chemeClr val="accent1"/>
                                      </p:to>
                                    </p:animClr>
                                  </p:subTnLst>
                                </p:cTn>
                              </p:par>
                              <p:par>
                                <p:cTn id="16" presetID="1" presetClass="entr" presetSubtype="0"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Effect transition="in" filter="dissolve">
                                      <p:cBhvr>
                                        <p:cTn id="24" dur="500"/>
                                        <p:tgtEl>
                                          <p:spTgt spid="13">
                                            <p:txEl>
                                              <p:pRg st="5" end="5"/>
                                            </p:txEl>
                                          </p:spTgt>
                                        </p:tgtEl>
                                      </p:cBhvr>
                                    </p:animEffect>
                                  </p:childTnLst>
                                  <p:subTnLst>
                                    <p:animClr clrSpc="rgb" dir="cw">
                                      <p:cBhvr override="childStyle">
                                        <p:cTn dur="1" fill="hold" display="0" masterRel="nextClick" afterEffect="1"/>
                                        <p:tgtEl>
                                          <p:spTgt spid="1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D0D8EC20-2A24-4E08-96F7-2D23CC620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EB249D14-49AC-49F8-9319-9B5767716E3C}"/>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Pendência e Inadimplência ...</a:t>
            </a:r>
            <a:endParaRPr lang="pt-BR" sz="1800" b="1" dirty="0">
              <a:solidFill>
                <a:schemeClr val="accent1">
                  <a:lumMod val="75000"/>
                </a:schemeClr>
              </a:solidFill>
            </a:endParaRPr>
          </a:p>
        </p:txBody>
      </p:sp>
      <p:sp>
        <p:nvSpPr>
          <p:cNvPr id="17" name="Espaço Reservado para Conteúdo 1">
            <a:extLst>
              <a:ext uri="{FF2B5EF4-FFF2-40B4-BE49-F238E27FC236}">
                <a16:creationId xmlns:a16="http://schemas.microsoft.com/office/drawing/2014/main" id="{7E4D5AF0-8EE9-4F2A-83D1-B2F6F7062149}"/>
              </a:ext>
            </a:extLst>
          </p:cNvPr>
          <p:cNvSpPr txBox="1">
            <a:spLocks/>
          </p:cNvSpPr>
          <p:nvPr/>
        </p:nvSpPr>
        <p:spPr>
          <a:xfrm>
            <a:off x="238686" y="2757489"/>
            <a:ext cx="10113962" cy="298396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eaLnBrk="1" hangingPunct="1">
              <a:spcBef>
                <a:spcPts val="200"/>
              </a:spcBef>
              <a:spcAft>
                <a:spcPts val="200"/>
              </a:spcAft>
              <a:buFont typeface="Arial" panose="020B0604020202020204" pitchFamily="34" charset="0"/>
              <a:buNone/>
              <a:tabLst>
                <a:tab pos="893763" algn="l"/>
              </a:tabLst>
              <a:defRPr/>
            </a:pPr>
            <a:r>
              <a:rPr lang="pt-BR" sz="2200" b="1" dirty="0">
                <a:solidFill>
                  <a:schemeClr val="accent1">
                    <a:lumMod val="75000"/>
                  </a:schemeClr>
                </a:solidFill>
              </a:rPr>
              <a:t>INADIMPLÊNCIA:</a:t>
            </a:r>
            <a:endParaRPr lang="pt-BR" sz="2200" dirty="0">
              <a:solidFill>
                <a:schemeClr val="accent1">
                  <a:lumMod val="75000"/>
                </a:schemeClr>
              </a:solidFill>
            </a:endParaRP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rPr>
              <a:t>Não apresentar a PCTF nos prazos previstos;</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rPr>
              <a:t>Não sanar as pendências da PCTF no prazo concedido pela FAPES por meio do aviso;</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rPr>
              <a:t>A PCTF não for aprovada pela FAPES; </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rPr>
              <a:t>Serão emitidas duas notificações, “Primeira Notificação de Inadimplência”, prazo máximo de até 10 (dez) dias corridos e “Segunda Notificação de Inadimplência”, prazo máximo de até 5 (cinco) dias corridos, para se manifestar e regularizar sua situação junto à FAPES.</a:t>
            </a:r>
          </a:p>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dirty="0">
              <a:solidFill>
                <a:schemeClr val="accent1">
                  <a:lumMod val="75000"/>
                </a:schemeClr>
              </a:solidFill>
            </a:endParaRPr>
          </a:p>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sz="2600" dirty="0">
              <a:solidFill>
                <a:schemeClr val="accent1">
                  <a:lumMod val="75000"/>
                </a:schemeClr>
              </a:solidFill>
            </a:endParaRPr>
          </a:p>
          <a:p>
            <a:pPr marL="357188" lvl="1" indent="0"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
        <p:nvSpPr>
          <p:cNvPr id="18" name="Espaço Reservado para Conteúdo 1">
            <a:extLst>
              <a:ext uri="{FF2B5EF4-FFF2-40B4-BE49-F238E27FC236}">
                <a16:creationId xmlns:a16="http://schemas.microsoft.com/office/drawing/2014/main" id="{E0B4966A-F461-487D-9056-7471D674235A}"/>
              </a:ext>
            </a:extLst>
          </p:cNvPr>
          <p:cNvSpPr txBox="1">
            <a:spLocks/>
          </p:cNvSpPr>
          <p:nvPr/>
        </p:nvSpPr>
        <p:spPr>
          <a:xfrm>
            <a:off x="2099735" y="5905395"/>
            <a:ext cx="5848380" cy="104880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algn="just" eaLnBrk="1" hangingPunct="1">
              <a:spcBef>
                <a:spcPts val="200"/>
              </a:spcBef>
              <a:spcAft>
                <a:spcPts val="200"/>
              </a:spcAft>
              <a:buNone/>
              <a:tabLst>
                <a:tab pos="893763" algn="l"/>
              </a:tabLst>
              <a:defRPr/>
            </a:pPr>
            <a:r>
              <a:rPr lang="pt-BR" sz="2000" b="1" dirty="0">
                <a:solidFill>
                  <a:srgbClr val="FF0000"/>
                </a:solidFill>
              </a:rPr>
              <a:t>*Toda a comunicação formal será feita por meio do SIGFAPES (AVISOS, NOTIFICAÇÃO, dentre outras).</a:t>
            </a:r>
          </a:p>
          <a:p>
            <a:pPr marL="357188" lvl="1" indent="0" algn="just" eaLnBrk="1" hangingPunct="1">
              <a:spcBef>
                <a:spcPts val="200"/>
              </a:spcBef>
              <a:spcAft>
                <a:spcPts val="200"/>
              </a:spcAft>
              <a:buNone/>
              <a:tabLst>
                <a:tab pos="893763" algn="l"/>
              </a:tabLst>
              <a:defRPr/>
            </a:pPr>
            <a:endParaRPr lang="pt-BR" dirty="0">
              <a:solidFill>
                <a:schemeClr val="accent1">
                  <a:lumMod val="75000"/>
                </a:schemeClr>
              </a:solidFill>
            </a:endParaRPr>
          </a:p>
          <a:p>
            <a:pPr marL="893763" lvl="1" indent="-536575" algn="just" eaLnBrk="1" hangingPunct="1">
              <a:spcBef>
                <a:spcPts val="200"/>
              </a:spcBef>
              <a:spcAft>
                <a:spcPts val="200"/>
              </a:spcAft>
              <a:buFont typeface="Wingdings" panose="05000000000000000000" pitchFamily="2" charset="2"/>
              <a:buChar char="§"/>
              <a:tabLst>
                <a:tab pos="893763" algn="l"/>
              </a:tabLst>
              <a:defRPr/>
            </a:pPr>
            <a:endParaRPr lang="pt-BR" dirty="0">
              <a:solidFill>
                <a:schemeClr val="accent1">
                  <a:lumMod val="75000"/>
                </a:schemeClr>
              </a:solidFill>
            </a:endParaRPr>
          </a:p>
          <a:p>
            <a:pPr marL="357188" lvl="1" indent="0" algn="just" eaLnBrk="1" hangingPunct="1">
              <a:spcBef>
                <a:spcPts val="200"/>
              </a:spcBef>
              <a:spcAft>
                <a:spcPts val="200"/>
              </a:spcAft>
              <a:buFont typeface="Arial" panose="020B0604020202020204" pitchFamily="34" charset="0"/>
              <a:buNone/>
              <a:tabLst>
                <a:tab pos="893763" algn="l"/>
              </a:tabLst>
              <a:defRPr/>
            </a:pPr>
            <a:endParaRPr lang="pt-BR" dirty="0">
              <a:solidFill>
                <a:schemeClr val="accent1">
                  <a:lumMod val="75000"/>
                </a:schemeClr>
              </a:solidFill>
            </a:endParaRPr>
          </a:p>
          <a:p>
            <a:pPr marL="893763" lvl="1" indent="-536575" algn="just" eaLnBrk="1" hangingPunct="1">
              <a:spcBef>
                <a:spcPts val="200"/>
              </a:spcBef>
              <a:spcAft>
                <a:spcPts val="200"/>
              </a:spcAft>
              <a:buFont typeface="Wingdings" panose="05000000000000000000" pitchFamily="2" charset="2"/>
              <a:buChar char="§"/>
              <a:tabLst>
                <a:tab pos="893763" algn="l"/>
              </a:tabLst>
              <a:defRPr/>
            </a:pPr>
            <a:endParaRPr lang="pt-BR" sz="2600" dirty="0">
              <a:solidFill>
                <a:schemeClr val="accent1">
                  <a:lumMod val="75000"/>
                </a:schemeClr>
              </a:solidFill>
            </a:endParaRPr>
          </a:p>
          <a:p>
            <a:pPr marL="357188" lvl="1" indent="0" algn="just"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
        <p:nvSpPr>
          <p:cNvPr id="19" name="Espaço Reservado para Conteúdo 1">
            <a:extLst>
              <a:ext uri="{FF2B5EF4-FFF2-40B4-BE49-F238E27FC236}">
                <a16:creationId xmlns:a16="http://schemas.microsoft.com/office/drawing/2014/main" id="{D6BED44D-C4F6-4474-96FF-9D4AE968769F}"/>
              </a:ext>
            </a:extLst>
          </p:cNvPr>
          <p:cNvSpPr txBox="1">
            <a:spLocks/>
          </p:cNvSpPr>
          <p:nvPr/>
        </p:nvSpPr>
        <p:spPr>
          <a:xfrm>
            <a:off x="248444" y="1095693"/>
            <a:ext cx="10113962" cy="233330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eaLnBrk="1" hangingPunct="1">
              <a:spcBef>
                <a:spcPts val="200"/>
              </a:spcBef>
              <a:spcAft>
                <a:spcPts val="200"/>
              </a:spcAft>
              <a:buFont typeface="Arial" panose="020B0604020202020204" pitchFamily="34" charset="0"/>
              <a:buNone/>
              <a:tabLst>
                <a:tab pos="893763" algn="l"/>
              </a:tabLst>
              <a:defRPr/>
            </a:pPr>
            <a:r>
              <a:rPr lang="pt-BR" sz="2200" b="1" dirty="0">
                <a:solidFill>
                  <a:schemeClr val="accent1">
                    <a:lumMod val="75000"/>
                  </a:schemeClr>
                </a:solidFill>
              </a:rPr>
              <a:t>PENDÊNCIA:</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rPr>
              <a:t>A pendência na PCTF ocorrerá quando for verificada inconsistência no relatório técnico e/ou financeiro quando for analisada;</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rPr>
              <a:t>Será emitido o “Aviso de Pendência” relacionando a(s) inconsistência(s) que deve(m) ser sanada(s) no prazo máximo de 10 (dez) dias corridos.</a:t>
            </a:r>
          </a:p>
          <a:p>
            <a:pPr marL="893763" lvl="1" indent="-536575" eaLnBrk="1" hangingPunct="1">
              <a:spcBef>
                <a:spcPts val="200"/>
              </a:spcBef>
              <a:spcAft>
                <a:spcPts val="200"/>
              </a:spcAft>
              <a:buFont typeface="Wingdings" panose="05000000000000000000" pitchFamily="2" charset="2"/>
              <a:buChar char="§"/>
              <a:tabLst>
                <a:tab pos="893763" algn="l"/>
              </a:tabLst>
              <a:defRPr/>
            </a:pPr>
            <a:endParaRPr lang="pt-BR" sz="2000" dirty="0">
              <a:solidFill>
                <a:schemeClr val="accent1">
                  <a:lumMod val="75000"/>
                </a:schemeClr>
              </a:solidFill>
            </a:endParaRPr>
          </a:p>
          <a:p>
            <a:pPr marL="357188" lvl="1" indent="0" eaLnBrk="1" hangingPunct="1">
              <a:spcBef>
                <a:spcPts val="1800"/>
              </a:spcBef>
              <a:spcAft>
                <a:spcPts val="1200"/>
              </a:spcAft>
              <a:buFont typeface="Arial" panose="020B0604020202020204" pitchFamily="34" charset="0"/>
              <a:buNone/>
              <a:tabLst>
                <a:tab pos="893763" algn="l"/>
              </a:tabLst>
              <a:defRPr/>
            </a:pPr>
            <a:endParaRPr lang="pt-BR" sz="20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subTnLst>
                                    <p:animClr clrSpc="rgb" dir="cw">
                                      <p:cBhvr override="childStyle">
                                        <p:cTn dur="1" fill="hold" display="0" masterRel="nextClick" afterEffect="1"/>
                                        <p:tgtEl>
                                          <p:spTgt spid="19">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subTnLst>
                                    <p:animClr clrSpc="rgb" dir="cw">
                                      <p:cBhvr override="childStyle">
                                        <p:cTn dur="1" fill="hold" display="0" masterRel="nextClick" afterEffect="1"/>
                                        <p:tgtEl>
                                          <p:spTgt spid="19">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subTnLst>
                                    <p:animClr clrSpc="rgb" dir="cw">
                                      <p:cBhvr override="childStyle">
                                        <p:cTn dur="1" fill="hold" display="0" masterRel="nextClick" afterEffect="1"/>
                                        <p:tgtEl>
                                          <p:spTgt spid="19">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subTnLst>
                                    <p:animClr clrSpc="rgb" dir="cw">
                                      <p:cBhvr override="childStyle">
                                        <p:cTn dur="1" fill="hold" display="0" masterRel="nextClick" afterEffect="1"/>
                                        <p:tgtEl>
                                          <p:spTgt spid="17">
                                            <p:txEl>
                                              <p:pRg st="1" end="1"/>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dissolve">
                                      <p:cBhvr>
                                        <p:cTn id="27" dur="500"/>
                                        <p:tgtEl>
                                          <p:spTgt spid="17">
                                            <p:txEl>
                                              <p:pRg st="0" end="0"/>
                                            </p:txEl>
                                          </p:spTgt>
                                        </p:tgtEl>
                                      </p:cBhvr>
                                    </p:animEffect>
                                  </p:childTnLst>
                                  <p:subTnLst>
                                    <p:animClr clrSpc="rgb" dir="cw">
                                      <p:cBhvr override="childStyle">
                                        <p:cTn dur="1" fill="hold" display="0" masterRel="nextClick" afterEffect="1"/>
                                        <p:tgtEl>
                                          <p:spTgt spid="17">
                                            <p:txEl>
                                              <p:pRg st="0" end="0"/>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dissolve">
                                      <p:cBhvr>
                                        <p:cTn id="32" dur="500"/>
                                        <p:tgtEl>
                                          <p:spTgt spid="17">
                                            <p:txEl>
                                              <p:pRg st="2" end="2"/>
                                            </p:txEl>
                                          </p:spTgt>
                                        </p:tgtEl>
                                      </p:cBhvr>
                                    </p:animEffect>
                                  </p:childTnLst>
                                  <p:subTnLst>
                                    <p:animClr clrSpc="rgb" dir="cw">
                                      <p:cBhvr override="childStyle">
                                        <p:cTn dur="1" fill="hold" display="0" masterRel="nextClick" afterEffect="1"/>
                                        <p:tgtEl>
                                          <p:spTgt spid="17">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dissolve">
                                      <p:cBhvr>
                                        <p:cTn id="37" dur="500"/>
                                        <p:tgtEl>
                                          <p:spTgt spid="17">
                                            <p:txEl>
                                              <p:pRg st="3" end="3"/>
                                            </p:txEl>
                                          </p:spTgt>
                                        </p:tgtEl>
                                      </p:cBhvr>
                                    </p:animEffect>
                                  </p:childTnLst>
                                  <p:subTnLst>
                                    <p:animClr clrSpc="rgb" dir="cw">
                                      <p:cBhvr override="childStyle">
                                        <p:cTn dur="1" fill="hold" display="0" masterRel="nextClick" afterEffect="1"/>
                                        <p:tgtEl>
                                          <p:spTgt spid="17">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xEl>
                                              <p:pRg st="4" end="4"/>
                                            </p:txEl>
                                          </p:spTgt>
                                        </p:tgtEl>
                                        <p:attrNameLst>
                                          <p:attrName>style.visibility</p:attrName>
                                        </p:attrNameLst>
                                      </p:cBhvr>
                                      <p:to>
                                        <p:strVal val="visible"/>
                                      </p:to>
                                    </p:set>
                                    <p:animEffect transition="in" filter="dissolve">
                                      <p:cBhvr>
                                        <p:cTn id="42" dur="500"/>
                                        <p:tgtEl>
                                          <p:spTgt spid="17">
                                            <p:txEl>
                                              <p:pRg st="4" end="4"/>
                                            </p:txEl>
                                          </p:spTgt>
                                        </p:tgtEl>
                                      </p:cBhvr>
                                    </p:animEffect>
                                  </p:childTnLst>
                                  <p:subTnLst>
                                    <p:animClr clrSpc="rgb" dir="cw">
                                      <p:cBhvr override="childStyle">
                                        <p:cTn dur="1" fill="hold" display="0" masterRel="nextClick" afterEffect="1"/>
                                        <p:tgtEl>
                                          <p:spTgt spid="17">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dissolve">
                                      <p:cBhvr>
                                        <p:cTn id="47"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5D172DAA-8758-4E2A-9D26-CB11D1D1F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6C2DC0DB-90C3-4879-909E-BFF79F96ACED}"/>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O que acarreta Inadimplência ......</a:t>
            </a:r>
            <a:endParaRPr lang="pt-BR" sz="1800" b="1" dirty="0">
              <a:solidFill>
                <a:schemeClr val="accent1">
                  <a:lumMod val="75000"/>
                </a:schemeClr>
              </a:solidFill>
            </a:endParaRPr>
          </a:p>
        </p:txBody>
      </p:sp>
      <p:sp>
        <p:nvSpPr>
          <p:cNvPr id="15" name="Retângulo 14">
            <a:extLst>
              <a:ext uri="{FF2B5EF4-FFF2-40B4-BE49-F238E27FC236}">
                <a16:creationId xmlns:a16="http://schemas.microsoft.com/office/drawing/2014/main" id="{76CD38F6-F109-4462-8295-8CCF88620F09}"/>
              </a:ext>
            </a:extLst>
          </p:cNvPr>
          <p:cNvSpPr/>
          <p:nvPr/>
        </p:nvSpPr>
        <p:spPr>
          <a:xfrm>
            <a:off x="1512888" y="5911850"/>
            <a:ext cx="3568700" cy="94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Espaço Reservado para Conteúdo 1">
            <a:extLst>
              <a:ext uri="{FF2B5EF4-FFF2-40B4-BE49-F238E27FC236}">
                <a16:creationId xmlns:a16="http://schemas.microsoft.com/office/drawing/2014/main" id="{F22EE387-04C0-478E-886C-2686206EABE8}"/>
              </a:ext>
            </a:extLst>
          </p:cNvPr>
          <p:cNvSpPr txBox="1">
            <a:spLocks/>
          </p:cNvSpPr>
          <p:nvPr/>
        </p:nvSpPr>
        <p:spPr>
          <a:xfrm>
            <a:off x="652463" y="1109663"/>
            <a:ext cx="9405937" cy="37623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eaLnBrk="1" hangingPunct="1">
              <a:spcBef>
                <a:spcPts val="200"/>
              </a:spcBef>
              <a:spcAft>
                <a:spcPts val="200"/>
              </a:spcAft>
              <a:buFont typeface="Arial" panose="020B0604020202020204" pitchFamily="34" charset="0"/>
              <a:buNone/>
              <a:tabLst>
                <a:tab pos="893763" algn="l"/>
              </a:tabLst>
              <a:defRPr/>
            </a:pPr>
            <a:r>
              <a:rPr lang="pt-BR" sz="2800" b="1" dirty="0">
                <a:solidFill>
                  <a:schemeClr val="accent1">
                    <a:lumMod val="75000"/>
                  </a:schemeClr>
                </a:solidFill>
              </a:rPr>
              <a:t>Da Inadimplência </a:t>
            </a:r>
          </a:p>
          <a:p>
            <a:pPr marL="357188" lvl="1" indent="0" eaLnBrk="1" hangingPunct="1">
              <a:spcBef>
                <a:spcPts val="200"/>
              </a:spcBef>
              <a:spcAft>
                <a:spcPts val="200"/>
              </a:spcAft>
              <a:buFont typeface="Arial" panose="020B0604020202020204" pitchFamily="34" charset="0"/>
              <a:buNone/>
              <a:tabLst>
                <a:tab pos="893763" algn="l"/>
              </a:tabLst>
              <a:defRPr/>
            </a:pPr>
            <a:endParaRPr lang="pt-BR" sz="500" dirty="0">
              <a:solidFill>
                <a:schemeClr val="accent1">
                  <a:lumMod val="75000"/>
                </a:schemeClr>
              </a:solidFill>
            </a:endParaRP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300" dirty="0">
                <a:solidFill>
                  <a:schemeClr val="accent1">
                    <a:lumMod val="75000"/>
                  </a:schemeClr>
                </a:solidFill>
              </a:rPr>
              <a:t>impedimento para apresentação e submissão de novas propostas à FAPES, como coordenador ou membro de equipe;</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300" dirty="0">
                <a:solidFill>
                  <a:schemeClr val="accent1">
                    <a:lumMod val="75000"/>
                  </a:schemeClr>
                </a:solidFill>
              </a:rPr>
              <a:t>impedimento de contratação de propostas aprovadas;</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300" dirty="0">
                <a:solidFill>
                  <a:schemeClr val="accent1">
                    <a:lumMod val="75000"/>
                  </a:schemeClr>
                </a:solidFill>
              </a:rPr>
              <a:t>impedimento em implementação de alteração do PROJETO ou AUXÍLIO e de remanejamento orçamentário;</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300" dirty="0">
                <a:solidFill>
                  <a:schemeClr val="accent1">
                    <a:lumMod val="75000"/>
                  </a:schemeClr>
                </a:solidFill>
              </a:rPr>
              <a:t>impedimento em implementação de BOLSA;</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300" dirty="0">
                <a:solidFill>
                  <a:schemeClr val="accent1">
                    <a:lumMod val="75000"/>
                  </a:schemeClr>
                </a:solidFill>
              </a:rPr>
              <a:t>impedimento em implementação de alterações contratuais por meio de termo aditivo;</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sz="2300" dirty="0">
                <a:solidFill>
                  <a:schemeClr val="accent1">
                    <a:lumMod val="75000"/>
                  </a:schemeClr>
                </a:solidFill>
              </a:rPr>
              <a:t>suspensão do repasse das parcelas de PROJETOS, de AUXÍLIOS e de mensalidades de BOLSAS.</a:t>
            </a:r>
          </a:p>
          <a:p>
            <a:pPr marL="357188" lvl="1" indent="0" eaLnBrk="1" hangingPunct="1">
              <a:spcBef>
                <a:spcPts val="200"/>
              </a:spcBef>
              <a:spcAft>
                <a:spcPts val="200"/>
              </a:spcAft>
              <a:buFont typeface="Arial" panose="020B0604020202020204" pitchFamily="34" charset="0"/>
              <a:buNone/>
              <a:tabLst>
                <a:tab pos="893763" algn="l"/>
              </a:tabLst>
              <a:defRPr/>
            </a:pPr>
            <a:r>
              <a:rPr lang="pt-BR" sz="2800" b="1" dirty="0">
                <a:solidFill>
                  <a:schemeClr val="accent1">
                    <a:lumMod val="75000"/>
                  </a:schemeClr>
                </a:solidFill>
              </a:rPr>
              <a:t>*</a:t>
            </a:r>
            <a:r>
              <a:rPr lang="pt-BR" b="1" dirty="0">
                <a:solidFill>
                  <a:schemeClr val="accent1">
                    <a:lumMod val="75000"/>
                  </a:schemeClr>
                </a:solidFill>
              </a:rPr>
              <a:t>É de responsabilidade do OUTORGADO/CONTRATADO manter seus dados cadastrais atualizados no SIGFAPES.</a:t>
            </a:r>
          </a:p>
          <a:p>
            <a:pPr marL="357188" lvl="1" indent="0" eaLnBrk="1" hangingPunct="1">
              <a:spcBef>
                <a:spcPts val="200"/>
              </a:spcBef>
              <a:spcAft>
                <a:spcPts val="200"/>
              </a:spcAft>
              <a:buFont typeface="Arial" panose="020B0604020202020204" pitchFamily="34" charset="0"/>
              <a:buNone/>
              <a:tabLst>
                <a:tab pos="893763" algn="l"/>
              </a:tabLst>
              <a:defRPr/>
            </a:pPr>
            <a:endParaRPr lang="pt-BR" sz="2600" dirty="0">
              <a:solidFill>
                <a:schemeClr val="accent1">
                  <a:lumMod val="75000"/>
                </a:schemeClr>
              </a:solidFill>
            </a:endParaRPr>
          </a:p>
          <a:p>
            <a:pPr marL="357188" lvl="1" indent="0"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subTnLst>
                                    <p:animClr clrSpc="rgb" dir="cw">
                                      <p:cBhvr override="childStyle">
                                        <p:cTn dur="1" fill="hold" display="0" masterRel="nextClick" afterEffect="1"/>
                                        <p:tgtEl>
                                          <p:spTgt spid="1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dissolve">
                                      <p:cBhvr>
                                        <p:cTn id="12" dur="500"/>
                                        <p:tgtEl>
                                          <p:spTgt spid="17">
                                            <p:txEl>
                                              <p:pRg st="2" end="2"/>
                                            </p:txEl>
                                          </p:spTgt>
                                        </p:tgtEl>
                                      </p:cBhvr>
                                    </p:animEffect>
                                  </p:childTnLst>
                                  <p:subTnLst>
                                    <p:animClr clrSpc="rgb" dir="cw">
                                      <p:cBhvr override="childStyle">
                                        <p:cTn dur="1" fill="hold" display="0" masterRel="nextClick" afterEffect="1"/>
                                        <p:tgtEl>
                                          <p:spTgt spid="17">
                                            <p:txEl>
                                              <p:pRg st="2" end="2"/>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dissolve">
                                      <p:cBhvr>
                                        <p:cTn id="17" dur="500"/>
                                        <p:tgtEl>
                                          <p:spTgt spid="17">
                                            <p:txEl>
                                              <p:pRg st="3" end="3"/>
                                            </p:txEl>
                                          </p:spTgt>
                                        </p:tgtEl>
                                      </p:cBhvr>
                                    </p:animEffect>
                                  </p:childTnLst>
                                  <p:subTnLst>
                                    <p:animClr clrSpc="rgb" dir="cw">
                                      <p:cBhvr override="childStyle">
                                        <p:cTn dur="1" fill="hold" display="0" masterRel="nextClick" afterEffect="1"/>
                                        <p:tgtEl>
                                          <p:spTgt spid="17">
                                            <p:txEl>
                                              <p:pRg st="3" end="3"/>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dissolve">
                                      <p:cBhvr>
                                        <p:cTn id="22" dur="500"/>
                                        <p:tgtEl>
                                          <p:spTgt spid="17">
                                            <p:txEl>
                                              <p:pRg st="4" end="4"/>
                                            </p:txEl>
                                          </p:spTgt>
                                        </p:tgtEl>
                                      </p:cBhvr>
                                    </p:animEffect>
                                  </p:childTnLst>
                                  <p:subTnLst>
                                    <p:animClr clrSpc="rgb" dir="cw">
                                      <p:cBhvr override="childStyle">
                                        <p:cTn dur="1" fill="hold" display="0" masterRel="nextClick" afterEffect="1"/>
                                        <p:tgtEl>
                                          <p:spTgt spid="17">
                                            <p:txEl>
                                              <p:pRg st="4" end="4"/>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dissolve">
                                      <p:cBhvr>
                                        <p:cTn id="27" dur="500"/>
                                        <p:tgtEl>
                                          <p:spTgt spid="17">
                                            <p:txEl>
                                              <p:pRg st="5" end="5"/>
                                            </p:txEl>
                                          </p:spTgt>
                                        </p:tgtEl>
                                      </p:cBhvr>
                                    </p:animEffect>
                                  </p:childTnLst>
                                  <p:subTnLst>
                                    <p:animClr clrSpc="rgb" dir="cw">
                                      <p:cBhvr override="childStyle">
                                        <p:cTn dur="1" fill="hold" display="0" masterRel="nextClick" afterEffect="1"/>
                                        <p:tgtEl>
                                          <p:spTgt spid="17">
                                            <p:txEl>
                                              <p:pRg st="5" end="5"/>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dissolve">
                                      <p:cBhvr>
                                        <p:cTn id="32" dur="500"/>
                                        <p:tgtEl>
                                          <p:spTgt spid="17">
                                            <p:txEl>
                                              <p:pRg st="6" end="6"/>
                                            </p:txEl>
                                          </p:spTgt>
                                        </p:tgtEl>
                                      </p:cBhvr>
                                    </p:animEffect>
                                  </p:childTnLst>
                                  <p:subTnLst>
                                    <p:animClr clrSpc="rgb" dir="cw">
                                      <p:cBhvr override="childStyle">
                                        <p:cTn dur="1" fill="hold" display="0" masterRel="nextClick" afterEffect="1"/>
                                        <p:tgtEl>
                                          <p:spTgt spid="17">
                                            <p:txEl>
                                              <p:pRg st="6" end="6"/>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7">
                                            <p:txEl>
                                              <p:pRg st="7" end="7"/>
                                            </p:txEl>
                                          </p:spTgt>
                                        </p:tgtEl>
                                        <p:attrNameLst>
                                          <p:attrName>style.visibility</p:attrName>
                                        </p:attrNameLst>
                                      </p:cBhvr>
                                      <p:to>
                                        <p:strVal val="visible"/>
                                      </p:to>
                                    </p:set>
                                    <p:animEffect transition="in" filter="dissolve">
                                      <p:cBhvr>
                                        <p:cTn id="37" dur="500"/>
                                        <p:tgtEl>
                                          <p:spTgt spid="17">
                                            <p:txEl>
                                              <p:pRg st="7" end="7"/>
                                            </p:txEl>
                                          </p:spTgt>
                                        </p:tgtEl>
                                      </p:cBhvr>
                                    </p:animEffect>
                                  </p:childTnLst>
                                  <p:subTnLst>
                                    <p:animClr clrSpc="rgb" dir="cw">
                                      <p:cBhvr override="childStyle">
                                        <p:cTn dur="1" fill="hold" display="0" masterRel="nextClick" afterEffect="1"/>
                                        <p:tgtEl>
                                          <p:spTgt spid="17">
                                            <p:txEl>
                                              <p:pRg st="7" end="7"/>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dissolve">
                                      <p:cBhvr>
                                        <p:cTn id="42" dur="500"/>
                                        <p:tgtEl>
                                          <p:spTgt spid="17">
                                            <p:txEl>
                                              <p:pRg st="8" end="8"/>
                                            </p:txEl>
                                          </p:spTgt>
                                        </p:tgtEl>
                                      </p:cBhvr>
                                    </p:animEffect>
                                  </p:childTnLst>
                                  <p:subTnLst>
                                    <p:animClr clrSpc="rgb" dir="cw">
                                      <p:cBhvr override="childStyle">
                                        <p:cTn dur="1" fill="hold" display="0" masterRel="nextClick" afterEffect="1"/>
                                        <p:tgtEl>
                                          <p:spTgt spid="17">
                                            <p:txEl>
                                              <p:pRg st="8" end="8"/>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05B6B-F624-4D35-9505-35098B06CF24}"/>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6CF1F902-F7DA-4EEC-9A95-8694F1B7CA59}"/>
              </a:ext>
            </a:extLst>
          </p:cNvPr>
          <p:cNvSpPr>
            <a:spLocks noGrp="1"/>
          </p:cNvSpPr>
          <p:nvPr>
            <p:ph type="subTitle" idx="1"/>
          </p:nvPr>
        </p:nvSpPr>
        <p:spPr/>
        <p:txBody>
          <a:bodyPr/>
          <a:lstStyle/>
          <a:p>
            <a:endParaRPr lang="pt-BR"/>
          </a:p>
        </p:txBody>
      </p:sp>
      <p:pic>
        <p:nvPicPr>
          <p:cNvPr id="4" name="Imagem 3">
            <a:extLst>
              <a:ext uri="{FF2B5EF4-FFF2-40B4-BE49-F238E27FC236}">
                <a16:creationId xmlns:a16="http://schemas.microsoft.com/office/drawing/2014/main" id="{B32D4440-1C92-46BF-85DB-B6FE7230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CaixaDeTexto 15">
            <a:extLst>
              <a:ext uri="{FF2B5EF4-FFF2-40B4-BE49-F238E27FC236}">
                <a16:creationId xmlns:a16="http://schemas.microsoft.com/office/drawing/2014/main" id="{8D2D6C1A-B468-A458-2B6C-44DA629F54DC}"/>
              </a:ext>
            </a:extLst>
          </p:cNvPr>
          <p:cNvSpPr txBox="1"/>
          <p:nvPr/>
        </p:nvSpPr>
        <p:spPr>
          <a:xfrm>
            <a:off x="660399" y="1600200"/>
            <a:ext cx="8894234" cy="4524315"/>
          </a:xfrm>
          <a:prstGeom prst="rect">
            <a:avLst/>
          </a:prstGeom>
          <a:noFill/>
        </p:spPr>
        <p:txBody>
          <a:bodyPr wrap="square" rtlCol="0">
            <a:spAutoFit/>
          </a:bodyPr>
          <a:lstStyle/>
          <a:p>
            <a:pPr algn="just"/>
            <a:r>
              <a:rPr lang="pt-BR" b="1" dirty="0">
                <a:solidFill>
                  <a:schemeClr val="accent1">
                    <a:lumMod val="75000"/>
                  </a:schemeClr>
                </a:solidFill>
                <a:latin typeface="Calibri" panose="020F0502020204030204" pitchFamily="34" charset="0"/>
                <a:cs typeface="Calibri" panose="020F0502020204030204" pitchFamily="34" charset="0"/>
              </a:rPr>
              <a:t>Posso realizar um remanejamento de Material de Consumo para Serviços de Terceiros? Exemplo: </a:t>
            </a:r>
          </a:p>
          <a:p>
            <a:pPr algn="just"/>
            <a:r>
              <a:rPr lang="pt-BR" b="1" dirty="0">
                <a:solidFill>
                  <a:schemeClr val="accent1">
                    <a:lumMod val="75000"/>
                  </a:schemeClr>
                </a:solidFill>
                <a:latin typeface="Calibri" panose="020F0502020204030204" pitchFamily="34" charset="0"/>
                <a:cs typeface="Calibri" panose="020F0502020204030204" pitchFamily="34" charset="0"/>
              </a:rPr>
              <a:t>Tenho previsto no meu projeto aprovado o valor de 10 mil reais para Material de Consumo, mas preciso contratar empresas para realizar exames clínicos  que custam 9 mil reais, mas no meu projeto aprovado só tenho mil reais na rubrica de Serviços de Terceiros, posso fazer o remanejamento?</a:t>
            </a:r>
          </a:p>
          <a:p>
            <a:r>
              <a:rPr lang="pt-BR" dirty="0">
                <a:solidFill>
                  <a:schemeClr val="accent1">
                    <a:lumMod val="75000"/>
                  </a:schemeClr>
                </a:solidFill>
                <a:latin typeface="Calibri" panose="020F0502020204030204" pitchFamily="34" charset="0"/>
                <a:cs typeface="Calibri" panose="020F0502020204030204" pitchFamily="34" charset="0"/>
              </a:rPr>
              <a:t>Resposta: Sim, considerando que as duas naturezas de despesas estão previstas no orçamento. </a:t>
            </a:r>
          </a:p>
          <a:p>
            <a:endParaRPr lang="pt-BR" b="1" dirty="0">
              <a:solidFill>
                <a:schemeClr val="accent1">
                  <a:lumMod val="75000"/>
                </a:schemeClr>
              </a:solidFill>
              <a:latin typeface="Calibri" panose="020F0502020204030204" pitchFamily="34" charset="0"/>
              <a:cs typeface="Calibri" panose="020F0502020204030204" pitchFamily="34" charset="0"/>
            </a:endParaRPr>
          </a:p>
          <a:p>
            <a:r>
              <a:rPr lang="pt-BR" b="1" dirty="0">
                <a:solidFill>
                  <a:schemeClr val="accent1">
                    <a:lumMod val="75000"/>
                  </a:schemeClr>
                </a:solidFill>
                <a:latin typeface="Calibri" panose="020F0502020204030204" pitchFamily="34" charset="0"/>
                <a:cs typeface="Calibri" panose="020F0502020204030204" pitchFamily="34" charset="0"/>
              </a:rPr>
              <a:t> </a:t>
            </a:r>
          </a:p>
          <a:p>
            <a:endParaRPr lang="pt-BR" b="1" dirty="0">
              <a:solidFill>
                <a:schemeClr val="accent1">
                  <a:lumMod val="75000"/>
                </a:schemeClr>
              </a:solidFill>
              <a:latin typeface="Calibri" panose="020F0502020204030204" pitchFamily="34" charset="0"/>
              <a:cs typeface="Calibri" panose="020F0502020204030204" pitchFamily="34" charset="0"/>
            </a:endParaRPr>
          </a:p>
          <a:p>
            <a:pPr algn="just"/>
            <a:endParaRPr lang="pt-BR" dirty="0">
              <a:solidFill>
                <a:schemeClr val="accent1">
                  <a:lumMod val="75000"/>
                </a:schemeClr>
              </a:solidFill>
              <a:latin typeface="Calibri" panose="020F0502020204030204" pitchFamily="34" charset="0"/>
              <a:cs typeface="Calibri" panose="020F0502020204030204" pitchFamily="34" charset="0"/>
            </a:endParaRPr>
          </a:p>
          <a:p>
            <a:pPr algn="just"/>
            <a:endParaRPr lang="pt-BR" dirty="0">
              <a:solidFill>
                <a:schemeClr val="accent1">
                  <a:lumMod val="75000"/>
                </a:schemeClr>
              </a:solidFill>
              <a:latin typeface="Calibri" panose="020F0502020204030204" pitchFamily="34" charset="0"/>
              <a:cs typeface="Calibri" panose="020F0502020204030204" pitchFamily="34" charset="0"/>
            </a:endParaRPr>
          </a:p>
          <a:p>
            <a:pPr algn="just"/>
            <a:endParaRPr lang="pt-BR" dirty="0">
              <a:solidFill>
                <a:schemeClr val="accent1">
                  <a:lumMod val="75000"/>
                </a:schemeClr>
              </a:solidFill>
              <a:latin typeface="Calibri" panose="020F0502020204030204" pitchFamily="34" charset="0"/>
              <a:cs typeface="Calibri" panose="020F0502020204030204" pitchFamily="34" charset="0"/>
            </a:endParaRPr>
          </a:p>
          <a:p>
            <a:pPr algn="just"/>
            <a:endParaRPr lang="pt-BR" dirty="0">
              <a:solidFill>
                <a:schemeClr val="accent1">
                  <a:lumMod val="75000"/>
                </a:schemeClr>
              </a:solidFill>
              <a:latin typeface="Calibri" panose="020F0502020204030204" pitchFamily="34" charset="0"/>
              <a:cs typeface="Calibri" panose="020F0502020204030204" pitchFamily="34" charset="0"/>
            </a:endParaRPr>
          </a:p>
          <a:p>
            <a:pPr algn="just"/>
            <a:r>
              <a:rPr lang="pt-BR" dirty="0">
                <a:solidFill>
                  <a:schemeClr val="accent1">
                    <a:lumMod val="75000"/>
                  </a:schemeClr>
                </a:solidFill>
                <a:latin typeface="Calibri" panose="020F0502020204030204" pitchFamily="34" charset="0"/>
                <a:cs typeface="Calibri" panose="020F0502020204030204" pitchFamily="34" charset="0"/>
              </a:rPr>
              <a:t>Obs.: A regra acima não poderá ser aplicada para despesas com bens de capital.</a:t>
            </a:r>
          </a:p>
        </p:txBody>
      </p:sp>
      <p:graphicFrame>
        <p:nvGraphicFramePr>
          <p:cNvPr id="6" name="Tabela 6">
            <a:extLst>
              <a:ext uri="{FF2B5EF4-FFF2-40B4-BE49-F238E27FC236}">
                <a16:creationId xmlns:a16="http://schemas.microsoft.com/office/drawing/2014/main" id="{99956FE3-E0FF-94BD-842D-5AD3CAC32950}"/>
              </a:ext>
            </a:extLst>
          </p:cNvPr>
          <p:cNvGraphicFramePr>
            <a:graphicFrameLocks noGrp="1"/>
          </p:cNvGraphicFramePr>
          <p:nvPr>
            <p:extLst>
              <p:ext uri="{D42A27DB-BD31-4B8C-83A1-F6EECF244321}">
                <p14:modId xmlns:p14="http://schemas.microsoft.com/office/powerpoint/2010/main" val="3880362668"/>
              </p:ext>
            </p:extLst>
          </p:nvPr>
        </p:nvGraphicFramePr>
        <p:xfrm>
          <a:off x="683681" y="3956092"/>
          <a:ext cx="8551335" cy="1645920"/>
        </p:xfrm>
        <a:graphic>
          <a:graphicData uri="http://schemas.openxmlformats.org/drawingml/2006/table">
            <a:tbl>
              <a:tblPr firstRow="1" bandRow="1">
                <a:tableStyleId>{5C22544A-7EE6-4342-B048-85BDC9FD1C3A}</a:tableStyleId>
              </a:tblPr>
              <a:tblGrid>
                <a:gridCol w="1710267">
                  <a:extLst>
                    <a:ext uri="{9D8B030D-6E8A-4147-A177-3AD203B41FA5}">
                      <a16:colId xmlns:a16="http://schemas.microsoft.com/office/drawing/2014/main" val="2920449487"/>
                    </a:ext>
                  </a:extLst>
                </a:gridCol>
                <a:gridCol w="1710267">
                  <a:extLst>
                    <a:ext uri="{9D8B030D-6E8A-4147-A177-3AD203B41FA5}">
                      <a16:colId xmlns:a16="http://schemas.microsoft.com/office/drawing/2014/main" val="2742938191"/>
                    </a:ext>
                  </a:extLst>
                </a:gridCol>
                <a:gridCol w="1710267">
                  <a:extLst>
                    <a:ext uri="{9D8B030D-6E8A-4147-A177-3AD203B41FA5}">
                      <a16:colId xmlns:a16="http://schemas.microsoft.com/office/drawing/2014/main" val="423044286"/>
                    </a:ext>
                  </a:extLst>
                </a:gridCol>
                <a:gridCol w="1710267">
                  <a:extLst>
                    <a:ext uri="{9D8B030D-6E8A-4147-A177-3AD203B41FA5}">
                      <a16:colId xmlns:a16="http://schemas.microsoft.com/office/drawing/2014/main" val="1000130905"/>
                    </a:ext>
                  </a:extLst>
                </a:gridCol>
                <a:gridCol w="1710267">
                  <a:extLst>
                    <a:ext uri="{9D8B030D-6E8A-4147-A177-3AD203B41FA5}">
                      <a16:colId xmlns:a16="http://schemas.microsoft.com/office/drawing/2014/main" val="3464333301"/>
                    </a:ext>
                  </a:extLst>
                </a:gridCol>
              </a:tblGrid>
              <a:tr h="300103">
                <a:tc>
                  <a:txBody>
                    <a:bodyPr/>
                    <a:lstStyle/>
                    <a:p>
                      <a:pPr algn="ctr"/>
                      <a:r>
                        <a:rPr lang="pt-BR" dirty="0"/>
                        <a:t>Natureza</a:t>
                      </a:r>
                    </a:p>
                  </a:txBody>
                  <a:tcPr/>
                </a:tc>
                <a:tc>
                  <a:txBody>
                    <a:bodyPr/>
                    <a:lstStyle/>
                    <a:p>
                      <a:pPr algn="ctr"/>
                      <a:r>
                        <a:rPr lang="pt-BR" dirty="0"/>
                        <a:t>Aprovado</a:t>
                      </a:r>
                    </a:p>
                  </a:txBody>
                  <a:tcPr/>
                </a:tc>
                <a:tc>
                  <a:txBody>
                    <a:bodyPr/>
                    <a:lstStyle/>
                    <a:p>
                      <a:pPr algn="ctr"/>
                      <a:r>
                        <a:rPr lang="pt-BR" dirty="0"/>
                        <a:t>Excluído</a:t>
                      </a:r>
                    </a:p>
                  </a:txBody>
                  <a:tcPr/>
                </a:tc>
                <a:tc>
                  <a:txBody>
                    <a:bodyPr/>
                    <a:lstStyle/>
                    <a:p>
                      <a:pPr algn="ctr"/>
                      <a:r>
                        <a:rPr lang="pt-BR" dirty="0"/>
                        <a:t>Adicionado</a:t>
                      </a:r>
                    </a:p>
                  </a:txBody>
                  <a:tcPr/>
                </a:tc>
                <a:tc>
                  <a:txBody>
                    <a:bodyPr/>
                    <a:lstStyle/>
                    <a:p>
                      <a:pPr algn="ctr"/>
                      <a:r>
                        <a:rPr lang="pt-BR" dirty="0"/>
                        <a:t>Alterado</a:t>
                      </a:r>
                    </a:p>
                  </a:txBody>
                  <a:tcPr/>
                </a:tc>
                <a:extLst>
                  <a:ext uri="{0D108BD9-81ED-4DB2-BD59-A6C34878D82A}">
                    <a16:rowId xmlns:a16="http://schemas.microsoft.com/office/drawing/2014/main" val="867153250"/>
                  </a:ext>
                </a:extLst>
              </a:tr>
              <a:tr h="525180">
                <a:tc>
                  <a:txBody>
                    <a:bodyPr/>
                    <a:lstStyle/>
                    <a:p>
                      <a:pPr algn="ctr"/>
                      <a:r>
                        <a:rPr lang="pt-BR" dirty="0">
                          <a:solidFill>
                            <a:schemeClr val="accent1">
                              <a:lumMod val="75000"/>
                            </a:schemeClr>
                          </a:solidFill>
                        </a:rPr>
                        <a:t>Material de Consumo </a:t>
                      </a:r>
                    </a:p>
                  </a:txBody>
                  <a:tcPr anchor="ctr"/>
                </a:tc>
                <a:tc>
                  <a:txBody>
                    <a:bodyPr/>
                    <a:lstStyle/>
                    <a:p>
                      <a:pPr algn="r"/>
                      <a:r>
                        <a:rPr lang="pt-BR" dirty="0">
                          <a:solidFill>
                            <a:schemeClr val="accent1">
                              <a:lumMod val="75000"/>
                            </a:schemeClr>
                          </a:solidFill>
                        </a:rPr>
                        <a:t>10.000,00</a:t>
                      </a:r>
                    </a:p>
                  </a:txBody>
                  <a:tcPr anchor="ctr"/>
                </a:tc>
                <a:tc>
                  <a:txBody>
                    <a:bodyPr/>
                    <a:lstStyle/>
                    <a:p>
                      <a:pPr algn="r"/>
                      <a:r>
                        <a:rPr lang="pt-BR" dirty="0">
                          <a:solidFill>
                            <a:schemeClr val="accent1">
                              <a:lumMod val="75000"/>
                            </a:schemeClr>
                          </a:solidFill>
                        </a:rPr>
                        <a:t>(9.000,00)</a:t>
                      </a:r>
                    </a:p>
                  </a:txBody>
                  <a:tcPr anchor="ctr"/>
                </a:tc>
                <a:tc>
                  <a:txBody>
                    <a:bodyPr/>
                    <a:lstStyle/>
                    <a:p>
                      <a:pPr algn="r"/>
                      <a:r>
                        <a:rPr lang="pt-BR" dirty="0">
                          <a:solidFill>
                            <a:schemeClr val="accent1">
                              <a:lumMod val="75000"/>
                            </a:schemeClr>
                          </a:solidFill>
                        </a:rPr>
                        <a:t>0,00</a:t>
                      </a:r>
                    </a:p>
                  </a:txBody>
                  <a:tcPr anchor="ctr"/>
                </a:tc>
                <a:tc>
                  <a:txBody>
                    <a:bodyPr/>
                    <a:lstStyle/>
                    <a:p>
                      <a:pPr algn="r"/>
                      <a:r>
                        <a:rPr lang="pt-BR" dirty="0">
                          <a:solidFill>
                            <a:schemeClr val="accent1">
                              <a:lumMod val="75000"/>
                            </a:schemeClr>
                          </a:solidFill>
                        </a:rPr>
                        <a:t>1.000,00</a:t>
                      </a:r>
                    </a:p>
                  </a:txBody>
                  <a:tcPr anchor="ctr"/>
                </a:tc>
                <a:extLst>
                  <a:ext uri="{0D108BD9-81ED-4DB2-BD59-A6C34878D82A}">
                    <a16:rowId xmlns:a16="http://schemas.microsoft.com/office/drawing/2014/main" val="904178150"/>
                  </a:ext>
                </a:extLst>
              </a:tr>
              <a:tr h="525180">
                <a:tc>
                  <a:txBody>
                    <a:bodyPr/>
                    <a:lstStyle/>
                    <a:p>
                      <a:pPr algn="ctr"/>
                      <a:r>
                        <a:rPr lang="pt-BR" dirty="0">
                          <a:solidFill>
                            <a:schemeClr val="accent1">
                              <a:lumMod val="75000"/>
                            </a:schemeClr>
                          </a:solidFill>
                        </a:rPr>
                        <a:t>Serviço de Terceiros </a:t>
                      </a:r>
                    </a:p>
                  </a:txBody>
                  <a:tcPr anchor="ctr"/>
                </a:tc>
                <a:tc>
                  <a:txBody>
                    <a:bodyPr/>
                    <a:lstStyle/>
                    <a:p>
                      <a:pPr algn="r"/>
                      <a:r>
                        <a:rPr lang="pt-BR" dirty="0">
                          <a:solidFill>
                            <a:schemeClr val="accent1">
                              <a:lumMod val="75000"/>
                            </a:schemeClr>
                          </a:solidFill>
                        </a:rPr>
                        <a:t>1.000,00</a:t>
                      </a:r>
                    </a:p>
                  </a:txBody>
                  <a:tcPr anchor="ctr"/>
                </a:tc>
                <a:tc>
                  <a:txBody>
                    <a:bodyPr/>
                    <a:lstStyle/>
                    <a:p>
                      <a:pPr algn="r"/>
                      <a:r>
                        <a:rPr lang="pt-BR" dirty="0">
                          <a:solidFill>
                            <a:schemeClr val="accent1">
                              <a:lumMod val="75000"/>
                            </a:schemeClr>
                          </a:solidFill>
                        </a:rPr>
                        <a:t>0,00</a:t>
                      </a:r>
                    </a:p>
                  </a:txBody>
                  <a:tcPr anchor="ctr"/>
                </a:tc>
                <a:tc>
                  <a:txBody>
                    <a:bodyPr/>
                    <a:lstStyle/>
                    <a:p>
                      <a:pPr algn="r"/>
                      <a:r>
                        <a:rPr lang="pt-BR" dirty="0">
                          <a:solidFill>
                            <a:schemeClr val="accent1">
                              <a:lumMod val="75000"/>
                            </a:schemeClr>
                          </a:solidFill>
                        </a:rPr>
                        <a:t>9.000,00</a:t>
                      </a:r>
                    </a:p>
                  </a:txBody>
                  <a:tcPr anchor="ctr"/>
                </a:tc>
                <a:tc>
                  <a:txBody>
                    <a:bodyPr/>
                    <a:lstStyle/>
                    <a:p>
                      <a:pPr algn="r"/>
                      <a:r>
                        <a:rPr lang="pt-BR" dirty="0">
                          <a:solidFill>
                            <a:schemeClr val="accent1">
                              <a:lumMod val="75000"/>
                            </a:schemeClr>
                          </a:solidFill>
                        </a:rPr>
                        <a:t>10.000,00</a:t>
                      </a:r>
                    </a:p>
                  </a:txBody>
                  <a:tcPr anchor="ctr"/>
                </a:tc>
                <a:extLst>
                  <a:ext uri="{0D108BD9-81ED-4DB2-BD59-A6C34878D82A}">
                    <a16:rowId xmlns:a16="http://schemas.microsoft.com/office/drawing/2014/main" val="1751450861"/>
                  </a:ext>
                </a:extLst>
              </a:tr>
            </a:tbl>
          </a:graphicData>
        </a:graphic>
      </p:graphicFrame>
      <p:sp>
        <p:nvSpPr>
          <p:cNvPr id="9" name="Título 1">
            <a:extLst>
              <a:ext uri="{FF2B5EF4-FFF2-40B4-BE49-F238E27FC236}">
                <a16:creationId xmlns:a16="http://schemas.microsoft.com/office/drawing/2014/main" id="{8EC8163B-51AD-4342-953B-830D77B3B27E}"/>
              </a:ext>
            </a:extLst>
          </p:cNvPr>
          <p:cNvSpPr txBox="1">
            <a:spLocks/>
          </p:cNvSpPr>
          <p:nvPr/>
        </p:nvSpPr>
        <p:spPr>
          <a:xfrm>
            <a:off x="202141" y="673940"/>
            <a:ext cx="9810750" cy="480131"/>
          </a:xfrm>
          <a:prstGeom prst="rect">
            <a:avLst/>
          </a:prstGeom>
          <a:solidFill>
            <a:schemeClr val="bg1">
              <a:lumMod val="95000"/>
            </a:schemeClr>
          </a:solidFill>
          <a:ln w="9525" cap="flat" cmpd="sng" algn="ctr">
            <a:noFill/>
            <a:prstDash val="solid"/>
            <a:miter lim="800000"/>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42900" indent="-342900" algn="r">
              <a:defRPr/>
            </a:pPr>
            <a:r>
              <a:rPr lang="pt-BR" sz="2800" b="1" dirty="0">
                <a:solidFill>
                  <a:schemeClr val="accent1">
                    <a:lumMod val="75000"/>
                  </a:schemeClr>
                </a:solidFill>
                <a:latin typeface="Calibri" panose="020F0502020204030204" pitchFamily="34" charset="0"/>
                <a:cs typeface="Calibri" panose="020F0502020204030204" pitchFamily="34" charset="0"/>
              </a:rPr>
              <a:t>Dúvidas e Respostas</a:t>
            </a:r>
            <a:r>
              <a:rPr lang="pt-BR" sz="2800" b="1" dirty="0">
                <a:solidFill>
                  <a:schemeClr val="accent1">
                    <a:lumMod val="75000"/>
                  </a:schemeClr>
                </a:solidFill>
              </a:rPr>
              <a:t>...</a:t>
            </a:r>
            <a:endParaRPr lang="pt-BR" sz="2000" b="1" dirty="0">
              <a:solidFill>
                <a:schemeClr val="accent1">
                  <a:lumMod val="75000"/>
                </a:schemeClr>
              </a:solidFill>
            </a:endParaRPr>
          </a:p>
        </p:txBody>
      </p:sp>
    </p:spTree>
    <p:extLst>
      <p:ext uri="{BB962C8B-B14F-4D97-AF65-F5344CB8AC3E}">
        <p14:creationId xmlns:p14="http://schemas.microsoft.com/office/powerpoint/2010/main" val="3262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6">
                                            <p:txEl>
                                              <p:pRg st="10" end="10"/>
                                            </p:txEl>
                                          </p:spTgt>
                                        </p:tgtEl>
                                        <p:attrNameLst>
                                          <p:attrName>style.visibility</p:attrName>
                                        </p:attrNameLst>
                                      </p:cBhvr>
                                      <p:to>
                                        <p:strVal val="visible"/>
                                      </p:to>
                                    </p:set>
                                    <p:animEffect transition="in" filter="randombar(horizontal)">
                                      <p:cBhvr>
                                        <p:cTn id="2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F201357F-80B7-46F4-B253-A44CB8F96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Botão de ação: Ajuda 2">
            <a:hlinkClick r:id="" action="ppaction://noaction" highlightClick="1"/>
            <a:extLst>
              <a:ext uri="{FF2B5EF4-FFF2-40B4-BE49-F238E27FC236}">
                <a16:creationId xmlns:a16="http://schemas.microsoft.com/office/drawing/2014/main" id="{987768A0-8B78-425B-9B93-98B33292F287}"/>
              </a:ext>
            </a:extLst>
          </p:cNvPr>
          <p:cNvSpPr/>
          <p:nvPr/>
        </p:nvSpPr>
        <p:spPr>
          <a:xfrm>
            <a:off x="1058863" y="3684271"/>
            <a:ext cx="1319212" cy="147002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5059" name="AutoShape 6" descr="Resultado de imagem para interrogação">
            <a:extLst>
              <a:ext uri="{FF2B5EF4-FFF2-40B4-BE49-F238E27FC236}">
                <a16:creationId xmlns:a16="http://schemas.microsoft.com/office/drawing/2014/main" id="{40292DE3-7DB2-45FC-B93E-FF986441AC6A}"/>
              </a:ext>
            </a:extLst>
          </p:cNvPr>
          <p:cNvSpPr>
            <a:spLocks noChangeAspect="1" noChangeArrowheads="1"/>
          </p:cNvSpPr>
          <p:nvPr/>
        </p:nvSpPr>
        <p:spPr bwMode="auto">
          <a:xfrm>
            <a:off x="155575" y="-144463"/>
            <a:ext cx="304800"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t-BR" altLang="pt-BR" sz="1800"/>
          </a:p>
        </p:txBody>
      </p:sp>
      <p:pic>
        <p:nvPicPr>
          <p:cNvPr id="1034" name="Picture 10" descr="https://image.freepik.com/icones-gratis/ponto-de-interrogacao-em-um-fundo-preto-circular_318-41916.png">
            <a:extLst>
              <a:ext uri="{FF2B5EF4-FFF2-40B4-BE49-F238E27FC236}">
                <a16:creationId xmlns:a16="http://schemas.microsoft.com/office/drawing/2014/main" id="{F8F78DEE-A93A-4A62-A0AB-A428F6928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614" y="439716"/>
            <a:ext cx="15541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Imagem relacionada">
            <a:extLst>
              <a:ext uri="{FF2B5EF4-FFF2-40B4-BE49-F238E27FC236}">
                <a16:creationId xmlns:a16="http://schemas.microsoft.com/office/drawing/2014/main" id="{009F84FD-647B-483E-89CE-1D231DECB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475" y="105568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Imagem relacionada">
            <a:extLst>
              <a:ext uri="{FF2B5EF4-FFF2-40B4-BE49-F238E27FC236}">
                <a16:creationId xmlns:a16="http://schemas.microsoft.com/office/drawing/2014/main" id="{3AA89421-42C0-4ADD-AE6E-F12CC6078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806" y="5672094"/>
            <a:ext cx="7858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descr="Imagem relacionada">
            <a:extLst>
              <a:ext uri="{FF2B5EF4-FFF2-40B4-BE49-F238E27FC236}">
                <a16:creationId xmlns:a16="http://schemas.microsoft.com/office/drawing/2014/main" id="{049B81E0-F70A-4CD6-BB13-52CC3C4AC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3924299"/>
            <a:ext cx="1171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descr="Imagem relacionada">
            <a:extLst>
              <a:ext uri="{FF2B5EF4-FFF2-40B4-BE49-F238E27FC236}">
                <a16:creationId xmlns:a16="http://schemas.microsoft.com/office/drawing/2014/main" id="{61D70F27-A1D9-44F4-B492-2FF2BD5A48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0713" y="21145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22" descr="Imagem relacionada">
            <a:extLst>
              <a:ext uri="{FF2B5EF4-FFF2-40B4-BE49-F238E27FC236}">
                <a16:creationId xmlns:a16="http://schemas.microsoft.com/office/drawing/2014/main" id="{1B684BF2-CE8D-41C7-B559-28FA387AA2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3313" y="3233737"/>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wipe(down)">
                                      <p:cBhvr>
                                        <p:cTn id="7" dur="580">
                                          <p:stCondLst>
                                            <p:cond delay="0"/>
                                          </p:stCondLst>
                                        </p:cTn>
                                        <p:tgtEl>
                                          <p:spTgt spid="1034"/>
                                        </p:tgtEl>
                                      </p:cBhvr>
                                    </p:animEffect>
                                    <p:anim calcmode="lin" valueType="num">
                                      <p:cBhvr>
                                        <p:cTn id="8"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4"/>
                                        </p:tgtEl>
                                      </p:cBhvr>
                                      <p:to x="100000" y="60000"/>
                                    </p:animScale>
                                    <p:animScale>
                                      <p:cBhvr>
                                        <p:cTn id="14" dur="166" decel="50000">
                                          <p:stCondLst>
                                            <p:cond delay="676"/>
                                          </p:stCondLst>
                                        </p:cTn>
                                        <p:tgtEl>
                                          <p:spTgt spid="1034"/>
                                        </p:tgtEl>
                                      </p:cBhvr>
                                      <p:to x="100000" y="100000"/>
                                    </p:animScale>
                                    <p:animScale>
                                      <p:cBhvr>
                                        <p:cTn id="15" dur="26">
                                          <p:stCondLst>
                                            <p:cond delay="1312"/>
                                          </p:stCondLst>
                                        </p:cTn>
                                        <p:tgtEl>
                                          <p:spTgt spid="1034"/>
                                        </p:tgtEl>
                                      </p:cBhvr>
                                      <p:to x="100000" y="80000"/>
                                    </p:animScale>
                                    <p:animScale>
                                      <p:cBhvr>
                                        <p:cTn id="16" dur="166" decel="50000">
                                          <p:stCondLst>
                                            <p:cond delay="1338"/>
                                          </p:stCondLst>
                                        </p:cTn>
                                        <p:tgtEl>
                                          <p:spTgt spid="1034"/>
                                        </p:tgtEl>
                                      </p:cBhvr>
                                      <p:to x="100000" y="100000"/>
                                    </p:animScale>
                                    <p:animScale>
                                      <p:cBhvr>
                                        <p:cTn id="17" dur="26">
                                          <p:stCondLst>
                                            <p:cond delay="1642"/>
                                          </p:stCondLst>
                                        </p:cTn>
                                        <p:tgtEl>
                                          <p:spTgt spid="1034"/>
                                        </p:tgtEl>
                                      </p:cBhvr>
                                      <p:to x="100000" y="90000"/>
                                    </p:animScale>
                                    <p:animScale>
                                      <p:cBhvr>
                                        <p:cTn id="18" dur="166" decel="50000">
                                          <p:stCondLst>
                                            <p:cond delay="1668"/>
                                          </p:stCondLst>
                                        </p:cTn>
                                        <p:tgtEl>
                                          <p:spTgt spid="1034"/>
                                        </p:tgtEl>
                                      </p:cBhvr>
                                      <p:to x="100000" y="100000"/>
                                    </p:animScale>
                                    <p:animScale>
                                      <p:cBhvr>
                                        <p:cTn id="19" dur="26">
                                          <p:stCondLst>
                                            <p:cond delay="1808"/>
                                          </p:stCondLst>
                                        </p:cTn>
                                        <p:tgtEl>
                                          <p:spTgt spid="1034"/>
                                        </p:tgtEl>
                                      </p:cBhvr>
                                      <p:to x="100000" y="95000"/>
                                    </p:animScale>
                                    <p:animScale>
                                      <p:cBhvr>
                                        <p:cTn id="20" dur="166" decel="50000">
                                          <p:stCondLst>
                                            <p:cond delay="1834"/>
                                          </p:stCondLst>
                                        </p:cTn>
                                        <p:tgtEl>
                                          <p:spTgt spid="103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042"/>
                                        </p:tgtEl>
                                        <p:attrNameLst>
                                          <p:attrName>style.visibility</p:attrName>
                                        </p:attrNameLst>
                                      </p:cBhvr>
                                      <p:to>
                                        <p:strVal val="visible"/>
                                      </p:to>
                                    </p:set>
                                    <p:animEffect transition="in" filter="wipe(down)">
                                      <p:cBhvr>
                                        <p:cTn id="25" dur="580">
                                          <p:stCondLst>
                                            <p:cond delay="0"/>
                                          </p:stCondLst>
                                        </p:cTn>
                                        <p:tgtEl>
                                          <p:spTgt spid="1042"/>
                                        </p:tgtEl>
                                      </p:cBhvr>
                                    </p:animEffect>
                                    <p:anim calcmode="lin" valueType="num">
                                      <p:cBhvr>
                                        <p:cTn id="26" dur="1822" tmFilter="0,0; 0.14,0.36; 0.43,0.73; 0.71,0.91; 1.0,1.0">
                                          <p:stCondLst>
                                            <p:cond delay="0"/>
                                          </p:stCondLst>
                                        </p:cTn>
                                        <p:tgtEl>
                                          <p:spTgt spid="104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2"/>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2"/>
                                        </p:tgtEl>
                                      </p:cBhvr>
                                      <p:to x="100000" y="60000"/>
                                    </p:animScale>
                                    <p:animScale>
                                      <p:cBhvr>
                                        <p:cTn id="32" dur="166" decel="50000">
                                          <p:stCondLst>
                                            <p:cond delay="676"/>
                                          </p:stCondLst>
                                        </p:cTn>
                                        <p:tgtEl>
                                          <p:spTgt spid="1042"/>
                                        </p:tgtEl>
                                      </p:cBhvr>
                                      <p:to x="100000" y="100000"/>
                                    </p:animScale>
                                    <p:animScale>
                                      <p:cBhvr>
                                        <p:cTn id="33" dur="26">
                                          <p:stCondLst>
                                            <p:cond delay="1312"/>
                                          </p:stCondLst>
                                        </p:cTn>
                                        <p:tgtEl>
                                          <p:spTgt spid="1042"/>
                                        </p:tgtEl>
                                      </p:cBhvr>
                                      <p:to x="100000" y="80000"/>
                                    </p:animScale>
                                    <p:animScale>
                                      <p:cBhvr>
                                        <p:cTn id="34" dur="166" decel="50000">
                                          <p:stCondLst>
                                            <p:cond delay="1338"/>
                                          </p:stCondLst>
                                        </p:cTn>
                                        <p:tgtEl>
                                          <p:spTgt spid="1042"/>
                                        </p:tgtEl>
                                      </p:cBhvr>
                                      <p:to x="100000" y="100000"/>
                                    </p:animScale>
                                    <p:animScale>
                                      <p:cBhvr>
                                        <p:cTn id="35" dur="26">
                                          <p:stCondLst>
                                            <p:cond delay="1642"/>
                                          </p:stCondLst>
                                        </p:cTn>
                                        <p:tgtEl>
                                          <p:spTgt spid="1042"/>
                                        </p:tgtEl>
                                      </p:cBhvr>
                                      <p:to x="100000" y="90000"/>
                                    </p:animScale>
                                    <p:animScale>
                                      <p:cBhvr>
                                        <p:cTn id="36" dur="166" decel="50000">
                                          <p:stCondLst>
                                            <p:cond delay="1668"/>
                                          </p:stCondLst>
                                        </p:cTn>
                                        <p:tgtEl>
                                          <p:spTgt spid="1042"/>
                                        </p:tgtEl>
                                      </p:cBhvr>
                                      <p:to x="100000" y="100000"/>
                                    </p:animScale>
                                    <p:animScale>
                                      <p:cBhvr>
                                        <p:cTn id="37" dur="26">
                                          <p:stCondLst>
                                            <p:cond delay="1808"/>
                                          </p:stCondLst>
                                        </p:cTn>
                                        <p:tgtEl>
                                          <p:spTgt spid="1042"/>
                                        </p:tgtEl>
                                      </p:cBhvr>
                                      <p:to x="100000" y="95000"/>
                                    </p:animScale>
                                    <p:animScale>
                                      <p:cBhvr>
                                        <p:cTn id="38" dur="166" decel="50000">
                                          <p:stCondLst>
                                            <p:cond delay="1834"/>
                                          </p:stCondLst>
                                        </p:cTn>
                                        <p:tgtEl>
                                          <p:spTgt spid="104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046"/>
                                        </p:tgtEl>
                                        <p:attrNameLst>
                                          <p:attrName>style.visibility</p:attrName>
                                        </p:attrNameLst>
                                      </p:cBhvr>
                                      <p:to>
                                        <p:strVal val="visible"/>
                                      </p:to>
                                    </p:set>
                                    <p:animEffect transition="in" filter="wipe(down)">
                                      <p:cBhvr>
                                        <p:cTn id="43" dur="580">
                                          <p:stCondLst>
                                            <p:cond delay="0"/>
                                          </p:stCondLst>
                                        </p:cTn>
                                        <p:tgtEl>
                                          <p:spTgt spid="1046"/>
                                        </p:tgtEl>
                                      </p:cBhvr>
                                    </p:animEffect>
                                    <p:anim calcmode="lin" valueType="num">
                                      <p:cBhvr>
                                        <p:cTn id="44" dur="1822" tmFilter="0,0; 0.14,0.36; 0.43,0.73; 0.71,0.91; 1.0,1.0">
                                          <p:stCondLst>
                                            <p:cond delay="0"/>
                                          </p:stCondLst>
                                        </p:cTn>
                                        <p:tgtEl>
                                          <p:spTgt spid="104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6"/>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6"/>
                                        </p:tgtEl>
                                      </p:cBhvr>
                                      <p:to x="100000" y="60000"/>
                                    </p:animScale>
                                    <p:animScale>
                                      <p:cBhvr>
                                        <p:cTn id="50" dur="166" decel="50000">
                                          <p:stCondLst>
                                            <p:cond delay="676"/>
                                          </p:stCondLst>
                                        </p:cTn>
                                        <p:tgtEl>
                                          <p:spTgt spid="1046"/>
                                        </p:tgtEl>
                                      </p:cBhvr>
                                      <p:to x="100000" y="100000"/>
                                    </p:animScale>
                                    <p:animScale>
                                      <p:cBhvr>
                                        <p:cTn id="51" dur="26">
                                          <p:stCondLst>
                                            <p:cond delay="1312"/>
                                          </p:stCondLst>
                                        </p:cTn>
                                        <p:tgtEl>
                                          <p:spTgt spid="1046"/>
                                        </p:tgtEl>
                                      </p:cBhvr>
                                      <p:to x="100000" y="80000"/>
                                    </p:animScale>
                                    <p:animScale>
                                      <p:cBhvr>
                                        <p:cTn id="52" dur="166" decel="50000">
                                          <p:stCondLst>
                                            <p:cond delay="1338"/>
                                          </p:stCondLst>
                                        </p:cTn>
                                        <p:tgtEl>
                                          <p:spTgt spid="1046"/>
                                        </p:tgtEl>
                                      </p:cBhvr>
                                      <p:to x="100000" y="100000"/>
                                    </p:animScale>
                                    <p:animScale>
                                      <p:cBhvr>
                                        <p:cTn id="53" dur="26">
                                          <p:stCondLst>
                                            <p:cond delay="1642"/>
                                          </p:stCondLst>
                                        </p:cTn>
                                        <p:tgtEl>
                                          <p:spTgt spid="1046"/>
                                        </p:tgtEl>
                                      </p:cBhvr>
                                      <p:to x="100000" y="90000"/>
                                    </p:animScale>
                                    <p:animScale>
                                      <p:cBhvr>
                                        <p:cTn id="54" dur="166" decel="50000">
                                          <p:stCondLst>
                                            <p:cond delay="1668"/>
                                          </p:stCondLst>
                                        </p:cTn>
                                        <p:tgtEl>
                                          <p:spTgt spid="1046"/>
                                        </p:tgtEl>
                                      </p:cBhvr>
                                      <p:to x="100000" y="100000"/>
                                    </p:animScale>
                                    <p:animScale>
                                      <p:cBhvr>
                                        <p:cTn id="55" dur="26">
                                          <p:stCondLst>
                                            <p:cond delay="1808"/>
                                          </p:stCondLst>
                                        </p:cTn>
                                        <p:tgtEl>
                                          <p:spTgt spid="1046"/>
                                        </p:tgtEl>
                                      </p:cBhvr>
                                      <p:to x="100000" y="95000"/>
                                    </p:animScale>
                                    <p:animScale>
                                      <p:cBhvr>
                                        <p:cTn id="56" dur="166" decel="50000">
                                          <p:stCondLst>
                                            <p:cond delay="1834"/>
                                          </p:stCondLst>
                                        </p:cTn>
                                        <p:tgtEl>
                                          <p:spTgt spid="1046"/>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1036"/>
                                        </p:tgtEl>
                                        <p:attrNameLst>
                                          <p:attrName>style.visibility</p:attrName>
                                        </p:attrNameLst>
                                      </p:cBhvr>
                                      <p:to>
                                        <p:strVal val="visible"/>
                                      </p:to>
                                    </p:set>
                                    <p:animEffect transition="in" filter="wipe(down)">
                                      <p:cBhvr>
                                        <p:cTn id="61" dur="580">
                                          <p:stCondLst>
                                            <p:cond delay="0"/>
                                          </p:stCondLst>
                                        </p:cTn>
                                        <p:tgtEl>
                                          <p:spTgt spid="1036"/>
                                        </p:tgtEl>
                                      </p:cBhvr>
                                    </p:animEffect>
                                    <p:anim calcmode="lin" valueType="num">
                                      <p:cBhvr>
                                        <p:cTn id="62" dur="1822" tmFilter="0,0; 0.14,0.36; 0.43,0.73; 0.71,0.91; 1.0,1.0">
                                          <p:stCondLst>
                                            <p:cond delay="0"/>
                                          </p:stCondLst>
                                        </p:cTn>
                                        <p:tgtEl>
                                          <p:spTgt spid="103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3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3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3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36"/>
                                        </p:tgtEl>
                                        <p:attrNameLst>
                                          <p:attrName>ppt_y</p:attrName>
                                        </p:attrNameLst>
                                      </p:cBhvr>
                                      <p:tavLst>
                                        <p:tav tm="0" fmla="#ppt_y-sin(pi*$)/81">
                                          <p:val>
                                            <p:fltVal val="0"/>
                                          </p:val>
                                        </p:tav>
                                        <p:tav tm="100000">
                                          <p:val>
                                            <p:fltVal val="1"/>
                                          </p:val>
                                        </p:tav>
                                      </p:tavLst>
                                    </p:anim>
                                    <p:animScale>
                                      <p:cBhvr>
                                        <p:cTn id="67" dur="26">
                                          <p:stCondLst>
                                            <p:cond delay="650"/>
                                          </p:stCondLst>
                                        </p:cTn>
                                        <p:tgtEl>
                                          <p:spTgt spid="1036"/>
                                        </p:tgtEl>
                                      </p:cBhvr>
                                      <p:to x="100000" y="60000"/>
                                    </p:animScale>
                                    <p:animScale>
                                      <p:cBhvr>
                                        <p:cTn id="68" dur="166" decel="50000">
                                          <p:stCondLst>
                                            <p:cond delay="676"/>
                                          </p:stCondLst>
                                        </p:cTn>
                                        <p:tgtEl>
                                          <p:spTgt spid="1036"/>
                                        </p:tgtEl>
                                      </p:cBhvr>
                                      <p:to x="100000" y="100000"/>
                                    </p:animScale>
                                    <p:animScale>
                                      <p:cBhvr>
                                        <p:cTn id="69" dur="26">
                                          <p:stCondLst>
                                            <p:cond delay="1312"/>
                                          </p:stCondLst>
                                        </p:cTn>
                                        <p:tgtEl>
                                          <p:spTgt spid="1036"/>
                                        </p:tgtEl>
                                      </p:cBhvr>
                                      <p:to x="100000" y="80000"/>
                                    </p:animScale>
                                    <p:animScale>
                                      <p:cBhvr>
                                        <p:cTn id="70" dur="166" decel="50000">
                                          <p:stCondLst>
                                            <p:cond delay="1338"/>
                                          </p:stCondLst>
                                        </p:cTn>
                                        <p:tgtEl>
                                          <p:spTgt spid="1036"/>
                                        </p:tgtEl>
                                      </p:cBhvr>
                                      <p:to x="100000" y="100000"/>
                                    </p:animScale>
                                    <p:animScale>
                                      <p:cBhvr>
                                        <p:cTn id="71" dur="26">
                                          <p:stCondLst>
                                            <p:cond delay="1642"/>
                                          </p:stCondLst>
                                        </p:cTn>
                                        <p:tgtEl>
                                          <p:spTgt spid="1036"/>
                                        </p:tgtEl>
                                      </p:cBhvr>
                                      <p:to x="100000" y="90000"/>
                                    </p:animScale>
                                    <p:animScale>
                                      <p:cBhvr>
                                        <p:cTn id="72" dur="166" decel="50000">
                                          <p:stCondLst>
                                            <p:cond delay="1668"/>
                                          </p:stCondLst>
                                        </p:cTn>
                                        <p:tgtEl>
                                          <p:spTgt spid="1036"/>
                                        </p:tgtEl>
                                      </p:cBhvr>
                                      <p:to x="100000" y="100000"/>
                                    </p:animScale>
                                    <p:animScale>
                                      <p:cBhvr>
                                        <p:cTn id="73" dur="26">
                                          <p:stCondLst>
                                            <p:cond delay="1808"/>
                                          </p:stCondLst>
                                        </p:cTn>
                                        <p:tgtEl>
                                          <p:spTgt spid="1036"/>
                                        </p:tgtEl>
                                      </p:cBhvr>
                                      <p:to x="100000" y="95000"/>
                                    </p:animScale>
                                    <p:animScale>
                                      <p:cBhvr>
                                        <p:cTn id="74" dur="166" decel="50000">
                                          <p:stCondLst>
                                            <p:cond delay="1834"/>
                                          </p:stCondLst>
                                        </p:cTn>
                                        <p:tgtEl>
                                          <p:spTgt spid="1036"/>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80">
                                          <p:stCondLst>
                                            <p:cond delay="0"/>
                                          </p:stCondLst>
                                        </p:cTn>
                                        <p:tgtEl>
                                          <p:spTgt spid="3"/>
                                        </p:tgtEl>
                                      </p:cBhvr>
                                    </p:animEffect>
                                    <p:anim calcmode="lin" valueType="num">
                                      <p:cBhvr>
                                        <p:cTn id="8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gtEl>
                                      </p:cBhvr>
                                      <p:to x="100000" y="60000"/>
                                    </p:animScale>
                                    <p:animScale>
                                      <p:cBhvr>
                                        <p:cTn id="86" dur="166" decel="50000">
                                          <p:stCondLst>
                                            <p:cond delay="676"/>
                                          </p:stCondLst>
                                        </p:cTn>
                                        <p:tgtEl>
                                          <p:spTgt spid="3"/>
                                        </p:tgtEl>
                                      </p:cBhvr>
                                      <p:to x="100000" y="100000"/>
                                    </p:animScale>
                                    <p:animScale>
                                      <p:cBhvr>
                                        <p:cTn id="87" dur="26">
                                          <p:stCondLst>
                                            <p:cond delay="1312"/>
                                          </p:stCondLst>
                                        </p:cTn>
                                        <p:tgtEl>
                                          <p:spTgt spid="3"/>
                                        </p:tgtEl>
                                      </p:cBhvr>
                                      <p:to x="100000" y="80000"/>
                                    </p:animScale>
                                    <p:animScale>
                                      <p:cBhvr>
                                        <p:cTn id="88" dur="166" decel="50000">
                                          <p:stCondLst>
                                            <p:cond delay="1338"/>
                                          </p:stCondLst>
                                        </p:cTn>
                                        <p:tgtEl>
                                          <p:spTgt spid="3"/>
                                        </p:tgtEl>
                                      </p:cBhvr>
                                      <p:to x="100000" y="100000"/>
                                    </p:animScale>
                                    <p:animScale>
                                      <p:cBhvr>
                                        <p:cTn id="89" dur="26">
                                          <p:stCondLst>
                                            <p:cond delay="1642"/>
                                          </p:stCondLst>
                                        </p:cTn>
                                        <p:tgtEl>
                                          <p:spTgt spid="3"/>
                                        </p:tgtEl>
                                      </p:cBhvr>
                                      <p:to x="100000" y="90000"/>
                                    </p:animScale>
                                    <p:animScale>
                                      <p:cBhvr>
                                        <p:cTn id="90" dur="166" decel="50000">
                                          <p:stCondLst>
                                            <p:cond delay="1668"/>
                                          </p:stCondLst>
                                        </p:cTn>
                                        <p:tgtEl>
                                          <p:spTgt spid="3"/>
                                        </p:tgtEl>
                                      </p:cBhvr>
                                      <p:to x="100000" y="100000"/>
                                    </p:animScale>
                                    <p:animScale>
                                      <p:cBhvr>
                                        <p:cTn id="91" dur="26">
                                          <p:stCondLst>
                                            <p:cond delay="1808"/>
                                          </p:stCondLst>
                                        </p:cTn>
                                        <p:tgtEl>
                                          <p:spTgt spid="3"/>
                                        </p:tgtEl>
                                      </p:cBhvr>
                                      <p:to x="100000" y="95000"/>
                                    </p:animScale>
                                    <p:animScale>
                                      <p:cBhvr>
                                        <p:cTn id="92" dur="166" decel="50000">
                                          <p:stCondLst>
                                            <p:cond delay="1834"/>
                                          </p:stCondLst>
                                        </p:cTn>
                                        <p:tgtEl>
                                          <p:spTgt spid="3"/>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1038"/>
                                        </p:tgtEl>
                                        <p:attrNameLst>
                                          <p:attrName>style.visibility</p:attrName>
                                        </p:attrNameLst>
                                      </p:cBhvr>
                                      <p:to>
                                        <p:strVal val="visible"/>
                                      </p:to>
                                    </p:set>
                                    <p:animEffect transition="in" filter="wipe(down)">
                                      <p:cBhvr>
                                        <p:cTn id="97" dur="580">
                                          <p:stCondLst>
                                            <p:cond delay="0"/>
                                          </p:stCondLst>
                                        </p:cTn>
                                        <p:tgtEl>
                                          <p:spTgt spid="1038"/>
                                        </p:tgtEl>
                                      </p:cBhvr>
                                    </p:animEffect>
                                    <p:anim calcmode="lin" valueType="num">
                                      <p:cBhvr>
                                        <p:cTn id="98" dur="1822" tmFilter="0,0; 0.14,0.36; 0.43,0.73; 0.71,0.91; 1.0,1.0">
                                          <p:stCondLst>
                                            <p:cond delay="0"/>
                                          </p:stCondLst>
                                        </p:cTn>
                                        <p:tgtEl>
                                          <p:spTgt spid="103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3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3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3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38"/>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38"/>
                                        </p:tgtEl>
                                      </p:cBhvr>
                                      <p:to x="100000" y="60000"/>
                                    </p:animScale>
                                    <p:animScale>
                                      <p:cBhvr>
                                        <p:cTn id="104" dur="166" decel="50000">
                                          <p:stCondLst>
                                            <p:cond delay="676"/>
                                          </p:stCondLst>
                                        </p:cTn>
                                        <p:tgtEl>
                                          <p:spTgt spid="1038"/>
                                        </p:tgtEl>
                                      </p:cBhvr>
                                      <p:to x="100000" y="100000"/>
                                    </p:animScale>
                                    <p:animScale>
                                      <p:cBhvr>
                                        <p:cTn id="105" dur="26">
                                          <p:stCondLst>
                                            <p:cond delay="1312"/>
                                          </p:stCondLst>
                                        </p:cTn>
                                        <p:tgtEl>
                                          <p:spTgt spid="1038"/>
                                        </p:tgtEl>
                                      </p:cBhvr>
                                      <p:to x="100000" y="80000"/>
                                    </p:animScale>
                                    <p:animScale>
                                      <p:cBhvr>
                                        <p:cTn id="106" dur="166" decel="50000">
                                          <p:stCondLst>
                                            <p:cond delay="1338"/>
                                          </p:stCondLst>
                                        </p:cTn>
                                        <p:tgtEl>
                                          <p:spTgt spid="1038"/>
                                        </p:tgtEl>
                                      </p:cBhvr>
                                      <p:to x="100000" y="100000"/>
                                    </p:animScale>
                                    <p:animScale>
                                      <p:cBhvr>
                                        <p:cTn id="107" dur="26">
                                          <p:stCondLst>
                                            <p:cond delay="1642"/>
                                          </p:stCondLst>
                                        </p:cTn>
                                        <p:tgtEl>
                                          <p:spTgt spid="1038"/>
                                        </p:tgtEl>
                                      </p:cBhvr>
                                      <p:to x="100000" y="90000"/>
                                    </p:animScale>
                                    <p:animScale>
                                      <p:cBhvr>
                                        <p:cTn id="108" dur="166" decel="50000">
                                          <p:stCondLst>
                                            <p:cond delay="1668"/>
                                          </p:stCondLst>
                                        </p:cTn>
                                        <p:tgtEl>
                                          <p:spTgt spid="1038"/>
                                        </p:tgtEl>
                                      </p:cBhvr>
                                      <p:to x="100000" y="100000"/>
                                    </p:animScale>
                                    <p:animScale>
                                      <p:cBhvr>
                                        <p:cTn id="109" dur="26">
                                          <p:stCondLst>
                                            <p:cond delay="1808"/>
                                          </p:stCondLst>
                                        </p:cTn>
                                        <p:tgtEl>
                                          <p:spTgt spid="1038"/>
                                        </p:tgtEl>
                                      </p:cBhvr>
                                      <p:to x="100000" y="95000"/>
                                    </p:animScale>
                                    <p:animScale>
                                      <p:cBhvr>
                                        <p:cTn id="110" dur="166" decel="50000">
                                          <p:stCondLst>
                                            <p:cond delay="1834"/>
                                          </p:stCondLst>
                                        </p:cTn>
                                        <p:tgtEl>
                                          <p:spTgt spid="1038"/>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1040"/>
                                        </p:tgtEl>
                                        <p:attrNameLst>
                                          <p:attrName>style.visibility</p:attrName>
                                        </p:attrNameLst>
                                      </p:cBhvr>
                                      <p:to>
                                        <p:strVal val="visible"/>
                                      </p:to>
                                    </p:set>
                                    <p:animEffect transition="in" filter="wipe(down)">
                                      <p:cBhvr>
                                        <p:cTn id="115" dur="580">
                                          <p:stCondLst>
                                            <p:cond delay="0"/>
                                          </p:stCondLst>
                                        </p:cTn>
                                        <p:tgtEl>
                                          <p:spTgt spid="1040"/>
                                        </p:tgtEl>
                                      </p:cBhvr>
                                    </p:animEffect>
                                    <p:anim calcmode="lin" valueType="num">
                                      <p:cBhvr>
                                        <p:cTn id="116" dur="1822" tmFilter="0,0; 0.14,0.36; 0.43,0.73; 0.71,0.91; 1.0,1.0">
                                          <p:stCondLst>
                                            <p:cond delay="0"/>
                                          </p:stCondLst>
                                        </p:cTn>
                                        <p:tgtEl>
                                          <p:spTgt spid="104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4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4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4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40"/>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40"/>
                                        </p:tgtEl>
                                      </p:cBhvr>
                                      <p:to x="100000" y="60000"/>
                                    </p:animScale>
                                    <p:animScale>
                                      <p:cBhvr>
                                        <p:cTn id="122" dur="166" decel="50000">
                                          <p:stCondLst>
                                            <p:cond delay="676"/>
                                          </p:stCondLst>
                                        </p:cTn>
                                        <p:tgtEl>
                                          <p:spTgt spid="1040"/>
                                        </p:tgtEl>
                                      </p:cBhvr>
                                      <p:to x="100000" y="100000"/>
                                    </p:animScale>
                                    <p:animScale>
                                      <p:cBhvr>
                                        <p:cTn id="123" dur="26">
                                          <p:stCondLst>
                                            <p:cond delay="1312"/>
                                          </p:stCondLst>
                                        </p:cTn>
                                        <p:tgtEl>
                                          <p:spTgt spid="1040"/>
                                        </p:tgtEl>
                                      </p:cBhvr>
                                      <p:to x="100000" y="80000"/>
                                    </p:animScale>
                                    <p:animScale>
                                      <p:cBhvr>
                                        <p:cTn id="124" dur="166" decel="50000">
                                          <p:stCondLst>
                                            <p:cond delay="1338"/>
                                          </p:stCondLst>
                                        </p:cTn>
                                        <p:tgtEl>
                                          <p:spTgt spid="1040"/>
                                        </p:tgtEl>
                                      </p:cBhvr>
                                      <p:to x="100000" y="100000"/>
                                    </p:animScale>
                                    <p:animScale>
                                      <p:cBhvr>
                                        <p:cTn id="125" dur="26">
                                          <p:stCondLst>
                                            <p:cond delay="1642"/>
                                          </p:stCondLst>
                                        </p:cTn>
                                        <p:tgtEl>
                                          <p:spTgt spid="1040"/>
                                        </p:tgtEl>
                                      </p:cBhvr>
                                      <p:to x="100000" y="90000"/>
                                    </p:animScale>
                                    <p:animScale>
                                      <p:cBhvr>
                                        <p:cTn id="126" dur="166" decel="50000">
                                          <p:stCondLst>
                                            <p:cond delay="1668"/>
                                          </p:stCondLst>
                                        </p:cTn>
                                        <p:tgtEl>
                                          <p:spTgt spid="1040"/>
                                        </p:tgtEl>
                                      </p:cBhvr>
                                      <p:to x="100000" y="100000"/>
                                    </p:animScale>
                                    <p:animScale>
                                      <p:cBhvr>
                                        <p:cTn id="127" dur="26">
                                          <p:stCondLst>
                                            <p:cond delay="1808"/>
                                          </p:stCondLst>
                                        </p:cTn>
                                        <p:tgtEl>
                                          <p:spTgt spid="1040"/>
                                        </p:tgtEl>
                                      </p:cBhvr>
                                      <p:to x="100000" y="95000"/>
                                    </p:animScale>
                                    <p:animScale>
                                      <p:cBhvr>
                                        <p:cTn id="128" dur="166" decel="50000">
                                          <p:stCondLst>
                                            <p:cond delay="1834"/>
                                          </p:stCondLst>
                                        </p:cTn>
                                        <p:tgtEl>
                                          <p:spTgt spid="10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509A501F-B303-4D6A-A477-1D04A8256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ixaDeTexto 1">
            <a:extLst>
              <a:ext uri="{FF2B5EF4-FFF2-40B4-BE49-F238E27FC236}">
                <a16:creationId xmlns:a16="http://schemas.microsoft.com/office/drawing/2014/main" id="{B56FD1DE-AA3D-41F6-A587-BF7D81BB504F}"/>
              </a:ext>
            </a:extLst>
          </p:cNvPr>
          <p:cNvSpPr txBox="1"/>
          <p:nvPr/>
        </p:nvSpPr>
        <p:spPr>
          <a:xfrm>
            <a:off x="177800" y="304800"/>
            <a:ext cx="9696450" cy="1569660"/>
          </a:xfrm>
          <a:prstGeom prst="rect">
            <a:avLst/>
          </a:prstGeom>
          <a:noFill/>
        </p:spPr>
        <p:txBody>
          <a:bodyPr wrap="square">
            <a:spAutoFit/>
          </a:bodyPr>
          <a:lstStyle/>
          <a:p>
            <a:pPr algn="ctr">
              <a:defRPr/>
            </a:pPr>
            <a:r>
              <a:rPr lang="pt-BR" sz="1600" dirty="0">
                <a:solidFill>
                  <a:schemeClr val="accent6">
                    <a:lumMod val="75000"/>
                  </a:schemeClr>
                </a:solidFill>
              </a:rPr>
              <a:t>CONTATOS DA FAPES</a:t>
            </a:r>
          </a:p>
          <a:p>
            <a:pPr algn="ctr">
              <a:defRPr/>
            </a:pPr>
            <a:r>
              <a:rPr lang="pt-BR" sz="1600" dirty="0">
                <a:solidFill>
                  <a:schemeClr val="accent6">
                    <a:lumMod val="75000"/>
                  </a:schemeClr>
                </a:solidFill>
              </a:rPr>
              <a:t>PRESTAÇÃO DE CONTAS FINANCEIRA – </a:t>
            </a:r>
            <a:r>
              <a:rPr lang="pt-BR" sz="1600" dirty="0">
                <a:solidFill>
                  <a:schemeClr val="accent6">
                    <a:lumMod val="75000"/>
                  </a:schemeClr>
                </a:solidFill>
                <a:hlinkClick r:id="rId3">
                  <a:extLst>
                    <a:ext uri="{A12FA001-AC4F-418D-AE19-62706E023703}">
                      <ahyp:hlinkClr xmlns:ahyp="http://schemas.microsoft.com/office/drawing/2018/hyperlinkcolor" val="tx"/>
                    </a:ext>
                  </a:extLst>
                </a:hlinkClick>
              </a:rPr>
              <a:t>prestacao.contas@fapes.es.gov.br</a:t>
            </a:r>
            <a:r>
              <a:rPr lang="pt-BR" sz="1600" dirty="0">
                <a:solidFill>
                  <a:schemeClr val="accent6">
                    <a:lumMod val="75000"/>
                  </a:schemeClr>
                </a:solidFill>
              </a:rPr>
              <a:t> </a:t>
            </a:r>
          </a:p>
          <a:p>
            <a:pPr algn="ctr">
              <a:defRPr/>
            </a:pPr>
            <a:r>
              <a:rPr lang="pt-BR" sz="1600" dirty="0">
                <a:solidFill>
                  <a:schemeClr val="accent6">
                    <a:lumMod val="75000"/>
                  </a:schemeClr>
                </a:solidFill>
              </a:rPr>
              <a:t>TELEFONES: 3636-1892 | 3636-1877 | 3636-1891</a:t>
            </a:r>
          </a:p>
          <a:p>
            <a:pPr algn="ctr">
              <a:defRPr/>
            </a:pPr>
            <a:r>
              <a:rPr lang="pt-BR" sz="1600" dirty="0">
                <a:solidFill>
                  <a:schemeClr val="accent6">
                    <a:lumMod val="75000"/>
                  </a:schemeClr>
                </a:solidFill>
              </a:rPr>
              <a:t>WHATSAPP: (27) 99899-2430</a:t>
            </a:r>
          </a:p>
          <a:p>
            <a:pPr algn="ctr">
              <a:defRPr/>
            </a:pPr>
            <a:endParaRPr lang="pt-BR" sz="1600" dirty="0">
              <a:solidFill>
                <a:schemeClr val="accent6">
                  <a:lumMod val="75000"/>
                </a:schemeClr>
              </a:solidFill>
            </a:endParaRPr>
          </a:p>
          <a:p>
            <a:pPr algn="ctr">
              <a:defRPr/>
            </a:pPr>
            <a:endParaRPr lang="pt-BR" sz="1600" dirty="0">
              <a:solidFill>
                <a:schemeClr val="accent6">
                  <a:lumMod val="75000"/>
                </a:schemeClr>
              </a:solidFill>
            </a:endParaRPr>
          </a:p>
        </p:txBody>
      </p:sp>
      <p:pic>
        <p:nvPicPr>
          <p:cNvPr id="8" name="Imagem 7">
            <a:extLst>
              <a:ext uri="{FF2B5EF4-FFF2-40B4-BE49-F238E27FC236}">
                <a16:creationId xmlns:a16="http://schemas.microsoft.com/office/drawing/2014/main" id="{AD64D4B6-886A-EBB7-1E3A-D30AE907D28D}"/>
              </a:ext>
            </a:extLst>
          </p:cNvPr>
          <p:cNvPicPr>
            <a:picLocks noChangeAspect="1"/>
          </p:cNvPicPr>
          <p:nvPr/>
        </p:nvPicPr>
        <p:blipFill>
          <a:blip r:embed="rId4"/>
          <a:stretch>
            <a:fillRect/>
          </a:stretch>
        </p:blipFill>
        <p:spPr>
          <a:xfrm>
            <a:off x="3352799" y="1351392"/>
            <a:ext cx="3534077" cy="53322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05B6B-F624-4D35-9505-35098B06CF24}"/>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6CF1F902-F7DA-4EEC-9A95-8694F1B7CA59}"/>
              </a:ext>
            </a:extLst>
          </p:cNvPr>
          <p:cNvSpPr>
            <a:spLocks noGrp="1"/>
          </p:cNvSpPr>
          <p:nvPr>
            <p:ph type="subTitle" idx="1"/>
          </p:nvPr>
        </p:nvSpPr>
        <p:spPr/>
        <p:txBody>
          <a:bodyPr/>
          <a:lstStyle/>
          <a:p>
            <a:endParaRPr lang="pt-BR"/>
          </a:p>
        </p:txBody>
      </p:sp>
      <p:pic>
        <p:nvPicPr>
          <p:cNvPr id="4" name="Imagem 3">
            <a:extLst>
              <a:ext uri="{FF2B5EF4-FFF2-40B4-BE49-F238E27FC236}">
                <a16:creationId xmlns:a16="http://schemas.microsoft.com/office/drawing/2014/main" id="{B32D4440-1C92-46BF-85DB-B6FE7230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CaixaDeTexto 15">
            <a:extLst>
              <a:ext uri="{FF2B5EF4-FFF2-40B4-BE49-F238E27FC236}">
                <a16:creationId xmlns:a16="http://schemas.microsoft.com/office/drawing/2014/main" id="{8D2D6C1A-B468-A458-2B6C-44DA629F54DC}"/>
              </a:ext>
            </a:extLst>
          </p:cNvPr>
          <p:cNvSpPr txBox="1"/>
          <p:nvPr/>
        </p:nvSpPr>
        <p:spPr>
          <a:xfrm>
            <a:off x="202141" y="920621"/>
            <a:ext cx="9143999" cy="4093428"/>
          </a:xfrm>
          <a:prstGeom prst="rect">
            <a:avLst/>
          </a:prstGeom>
          <a:noFill/>
        </p:spPr>
        <p:txBody>
          <a:bodyPr wrap="square" rtlCol="0">
            <a:spAutoFit/>
          </a:bodyPr>
          <a:lstStyle/>
          <a:p>
            <a:pPr algn="just"/>
            <a:r>
              <a:rPr lang="pt-BR" sz="2000" b="1" dirty="0">
                <a:solidFill>
                  <a:srgbClr val="FF0000"/>
                </a:solidFill>
                <a:latin typeface="Calibri" panose="020F0502020204030204" pitchFamily="34" charset="0"/>
                <a:cs typeface="Calibri" panose="020F0502020204030204" pitchFamily="34" charset="0"/>
              </a:rPr>
              <a:t>REMANEJAMENTO EXTERNO:</a:t>
            </a:r>
          </a:p>
          <a:p>
            <a:pPr algn="just"/>
            <a:r>
              <a:rPr lang="pt-BR" sz="2000" dirty="0">
                <a:solidFill>
                  <a:schemeClr val="accent1">
                    <a:lumMod val="75000"/>
                  </a:schemeClr>
                </a:solidFill>
                <a:latin typeface="Calibri" panose="020F0502020204030204" pitchFamily="34" charset="0"/>
                <a:cs typeface="Calibri" panose="020F0502020204030204" pitchFamily="34" charset="0"/>
              </a:rPr>
              <a:t>Posso realizar um remanejamento de Material de Consumo para comprar uma geladeira? Exemplo: </a:t>
            </a:r>
          </a:p>
          <a:p>
            <a:pPr algn="just"/>
            <a:r>
              <a:rPr lang="pt-BR" sz="2000" dirty="0">
                <a:solidFill>
                  <a:schemeClr val="accent1">
                    <a:lumMod val="75000"/>
                  </a:schemeClr>
                </a:solidFill>
                <a:latin typeface="Calibri" panose="020F0502020204030204" pitchFamily="34" charset="0"/>
                <a:cs typeface="Calibri" panose="020F0502020204030204" pitchFamily="34" charset="0"/>
              </a:rPr>
              <a:t>Tenho previsto no meu projeto aprovado o valor de 10 mil para Material de Consumo e tenho mil reais para CAPITAL no meu projeto, posso comprar a geladeira, sem solicitar autorização da FAPES? A geladeira não esta prevista nos itens de capital!</a:t>
            </a:r>
          </a:p>
          <a:p>
            <a:pPr algn="just"/>
            <a:r>
              <a:rPr lang="pt-BR" sz="2000" b="1" dirty="0">
                <a:solidFill>
                  <a:schemeClr val="accent1">
                    <a:lumMod val="75000"/>
                  </a:schemeClr>
                </a:solidFill>
                <a:latin typeface="Calibri" panose="020F0502020204030204" pitchFamily="34" charset="0"/>
                <a:cs typeface="Calibri" panose="020F0502020204030204" pitchFamily="34" charset="0"/>
              </a:rPr>
              <a:t>Resposta: </a:t>
            </a:r>
            <a:r>
              <a:rPr lang="pt-BR" sz="2000" dirty="0">
                <a:solidFill>
                  <a:schemeClr val="accent1">
                    <a:lumMod val="75000"/>
                  </a:schemeClr>
                </a:solidFill>
                <a:latin typeface="Calibri" panose="020F0502020204030204" pitchFamily="34" charset="0"/>
                <a:cs typeface="Calibri" panose="020F0502020204030204" pitchFamily="34" charset="0"/>
              </a:rPr>
              <a:t>Não, considerando que o item não está previsto.</a:t>
            </a:r>
          </a:p>
          <a:p>
            <a:pPr algn="just"/>
            <a:endParaRPr lang="pt-BR" sz="2000" dirty="0">
              <a:solidFill>
                <a:schemeClr val="accent1">
                  <a:lumMod val="75000"/>
                </a:schemeClr>
              </a:solidFill>
              <a:latin typeface="Calibri" panose="020F0502020204030204" pitchFamily="34" charset="0"/>
              <a:cs typeface="Calibri" panose="020F0502020204030204" pitchFamily="34" charset="0"/>
            </a:endParaRPr>
          </a:p>
          <a:p>
            <a:pPr algn="just"/>
            <a:r>
              <a:rPr lang="pt-BR" sz="2000" b="1" dirty="0">
                <a:solidFill>
                  <a:srgbClr val="FF0000"/>
                </a:solidFill>
                <a:latin typeface="Calibri" panose="020F0502020204030204" pitchFamily="34" charset="0"/>
                <a:cs typeface="Calibri" panose="020F0502020204030204" pitchFamily="34" charset="0"/>
              </a:rPr>
              <a:t>REMANEJAMENTO INTERNO:</a:t>
            </a:r>
          </a:p>
          <a:p>
            <a:pPr algn="just"/>
            <a:r>
              <a:rPr lang="pt-BR" sz="2000" dirty="0">
                <a:solidFill>
                  <a:schemeClr val="accent1">
                    <a:lumMod val="75000"/>
                  </a:schemeClr>
                </a:solidFill>
                <a:latin typeface="Calibri" panose="020F0502020204030204" pitchFamily="34" charset="0"/>
                <a:cs typeface="Calibri" panose="020F0502020204030204" pitchFamily="34" charset="0"/>
              </a:rPr>
              <a:t>Tenho no meu orçamento de Capital previsto a compra de 01 (uma) Geladeira, mas preciso aumentar o quantitativo (mais “X”) posso alterar? Considerando o aumento da amostra coletada?</a:t>
            </a:r>
          </a:p>
          <a:p>
            <a:pPr algn="just"/>
            <a:r>
              <a:rPr lang="pt-BR" sz="2000" b="1" dirty="0">
                <a:solidFill>
                  <a:schemeClr val="accent1">
                    <a:lumMod val="75000"/>
                  </a:schemeClr>
                </a:solidFill>
                <a:latin typeface="Calibri" panose="020F0502020204030204" pitchFamily="34" charset="0"/>
                <a:cs typeface="Calibri" panose="020F0502020204030204" pitchFamily="34" charset="0"/>
              </a:rPr>
              <a:t>Resposta: </a:t>
            </a:r>
            <a:r>
              <a:rPr lang="pt-BR" sz="2000" dirty="0">
                <a:solidFill>
                  <a:schemeClr val="accent1">
                    <a:lumMod val="75000"/>
                  </a:schemeClr>
                </a:solidFill>
                <a:latin typeface="Calibri" panose="020F0502020204030204" pitchFamily="34" charset="0"/>
                <a:cs typeface="Calibri" panose="020F0502020204030204" pitchFamily="34" charset="0"/>
              </a:rPr>
              <a:t>Sim, considerando ser um item já previsto. </a:t>
            </a:r>
          </a:p>
        </p:txBody>
      </p:sp>
      <p:sp>
        <p:nvSpPr>
          <p:cNvPr id="8" name="Título 1">
            <a:extLst>
              <a:ext uri="{FF2B5EF4-FFF2-40B4-BE49-F238E27FC236}">
                <a16:creationId xmlns:a16="http://schemas.microsoft.com/office/drawing/2014/main" id="{47CA6964-DF38-42E0-9E77-4B33EF6AE20C}"/>
              </a:ext>
            </a:extLst>
          </p:cNvPr>
          <p:cNvSpPr txBox="1">
            <a:spLocks/>
          </p:cNvSpPr>
          <p:nvPr/>
        </p:nvSpPr>
        <p:spPr>
          <a:xfrm>
            <a:off x="202141" y="390624"/>
            <a:ext cx="9810750" cy="480131"/>
          </a:xfrm>
          <a:prstGeom prst="rect">
            <a:avLst/>
          </a:prstGeom>
          <a:solidFill>
            <a:schemeClr val="bg1">
              <a:lumMod val="95000"/>
            </a:schemeClr>
          </a:solidFill>
          <a:ln w="9525" cap="flat" cmpd="sng" algn="ctr">
            <a:noFill/>
            <a:prstDash val="solid"/>
            <a:miter lim="800000"/>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42900" indent="-342900" algn="r">
              <a:defRPr/>
            </a:pPr>
            <a:r>
              <a:rPr lang="pt-BR" sz="2800" b="1" dirty="0">
                <a:solidFill>
                  <a:schemeClr val="accent1">
                    <a:lumMod val="75000"/>
                  </a:schemeClr>
                </a:solidFill>
                <a:latin typeface="Calibri" panose="020F0502020204030204" pitchFamily="34" charset="0"/>
                <a:cs typeface="Calibri" panose="020F0502020204030204" pitchFamily="34" charset="0"/>
              </a:rPr>
              <a:t>Dúvidas e Resposta </a:t>
            </a:r>
            <a:r>
              <a:rPr lang="pt-BR" sz="2800" b="1" dirty="0">
                <a:solidFill>
                  <a:schemeClr val="accent1">
                    <a:lumMod val="75000"/>
                  </a:schemeClr>
                </a:solidFill>
              </a:rPr>
              <a:t>...</a:t>
            </a:r>
            <a:endParaRPr lang="pt-BR" sz="2000" b="1" dirty="0">
              <a:solidFill>
                <a:schemeClr val="accent1">
                  <a:lumMod val="75000"/>
                </a:schemeClr>
              </a:solidFill>
            </a:endParaRPr>
          </a:p>
        </p:txBody>
      </p:sp>
    </p:spTree>
    <p:extLst>
      <p:ext uri="{BB962C8B-B14F-4D97-AF65-F5344CB8AC3E}">
        <p14:creationId xmlns:p14="http://schemas.microsoft.com/office/powerpoint/2010/main" val="19737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fade">
                                      <p:cBhvr>
                                        <p:cTn id="18" dur="500"/>
                                        <p:tgtEl>
                                          <p:spTgt spid="1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28" dur="500"/>
                                        <p:tgtEl>
                                          <p:spTgt spid="1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3" dur="500"/>
                                        <p:tgtEl>
                                          <p:spTgt spid="1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xEl>
                                              <p:pRg st="7" end="7"/>
                                            </p:txEl>
                                          </p:spTgt>
                                        </p:tgtEl>
                                        <p:attrNameLst>
                                          <p:attrName>style.visibility</p:attrName>
                                        </p:attrNameLst>
                                      </p:cBhvr>
                                      <p:to>
                                        <p:strVal val="visible"/>
                                      </p:to>
                                    </p:set>
                                    <p:animEffect transition="in" filter="wipe(down)">
                                      <p:cBhvr>
                                        <p:cTn id="38"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05B6B-F624-4D35-9505-35098B06CF24}"/>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6CF1F902-F7DA-4EEC-9A95-8694F1B7CA59}"/>
              </a:ext>
            </a:extLst>
          </p:cNvPr>
          <p:cNvSpPr>
            <a:spLocks noGrp="1"/>
          </p:cNvSpPr>
          <p:nvPr>
            <p:ph type="subTitle" idx="1"/>
          </p:nvPr>
        </p:nvSpPr>
        <p:spPr/>
        <p:txBody>
          <a:bodyPr/>
          <a:lstStyle/>
          <a:p>
            <a:endParaRPr lang="pt-BR"/>
          </a:p>
        </p:txBody>
      </p:sp>
      <p:pic>
        <p:nvPicPr>
          <p:cNvPr id="4" name="Imagem 3">
            <a:extLst>
              <a:ext uri="{FF2B5EF4-FFF2-40B4-BE49-F238E27FC236}">
                <a16:creationId xmlns:a16="http://schemas.microsoft.com/office/drawing/2014/main" id="{B32D4440-1C92-46BF-85DB-B6FE7230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963"/>
            <a:ext cx="12192000" cy="6858000"/>
          </a:xfrm>
          <a:prstGeom prst="rect">
            <a:avLst/>
          </a:prstGeom>
        </p:spPr>
      </p:pic>
      <p:sp>
        <p:nvSpPr>
          <p:cNvPr id="16" name="CaixaDeTexto 15">
            <a:extLst>
              <a:ext uri="{FF2B5EF4-FFF2-40B4-BE49-F238E27FC236}">
                <a16:creationId xmlns:a16="http://schemas.microsoft.com/office/drawing/2014/main" id="{8D2D6C1A-B468-A458-2B6C-44DA629F54DC}"/>
              </a:ext>
            </a:extLst>
          </p:cNvPr>
          <p:cNvSpPr txBox="1"/>
          <p:nvPr/>
        </p:nvSpPr>
        <p:spPr>
          <a:xfrm>
            <a:off x="660399" y="1487656"/>
            <a:ext cx="8894234" cy="1569660"/>
          </a:xfrm>
          <a:prstGeom prst="rect">
            <a:avLst/>
          </a:prstGeom>
          <a:noFill/>
        </p:spPr>
        <p:txBody>
          <a:bodyPr wrap="square" rtlCol="0">
            <a:spAutoFit/>
          </a:bodyPr>
          <a:lstStyle/>
          <a:p>
            <a:r>
              <a:rPr lang="pt-BR" sz="2400" b="1" dirty="0">
                <a:solidFill>
                  <a:schemeClr val="accent1">
                    <a:lumMod val="75000"/>
                  </a:schemeClr>
                </a:solidFill>
                <a:latin typeface="Calibri" panose="020F0502020204030204" pitchFamily="34" charset="0"/>
                <a:cs typeface="Calibri" panose="020F0502020204030204" pitchFamily="34" charset="0"/>
              </a:rPr>
              <a:t>EXEMPLOS DE ORÇAMENTOS:</a:t>
            </a:r>
          </a:p>
          <a:p>
            <a:pPr marL="285750" indent="-285750">
              <a:buFont typeface="Arial" panose="020B0604020202020204" pitchFamily="34" charset="0"/>
              <a:buChar char="•"/>
            </a:pPr>
            <a:r>
              <a:rPr lang="pt-BR" sz="2400" dirty="0">
                <a:solidFill>
                  <a:schemeClr val="accent1">
                    <a:lumMod val="75000"/>
                  </a:schemeClr>
                </a:solidFill>
                <a:latin typeface="Calibri" panose="020F0502020204030204" pitchFamily="34" charset="0"/>
                <a:cs typeface="Calibri" panose="020F0502020204030204" pitchFamily="34" charset="0"/>
              </a:rPr>
              <a:t>Orçamento da internet (print screen);</a:t>
            </a:r>
          </a:p>
          <a:p>
            <a:pPr marL="285750" indent="-285750">
              <a:buFont typeface="Arial" panose="020B0604020202020204" pitchFamily="34" charset="0"/>
              <a:buChar char="•"/>
            </a:pPr>
            <a:r>
              <a:rPr lang="pt-BR" sz="2400" dirty="0">
                <a:solidFill>
                  <a:schemeClr val="accent1">
                    <a:lumMod val="75000"/>
                  </a:schemeClr>
                </a:solidFill>
                <a:latin typeface="Calibri" panose="020F0502020204030204" pitchFamily="34" charset="0"/>
                <a:cs typeface="Calibri" panose="020F0502020204030204" pitchFamily="34" charset="0"/>
              </a:rPr>
              <a:t>Orçamento de loja física (folhetos, encartes);</a:t>
            </a:r>
          </a:p>
          <a:p>
            <a:pPr marL="285750" indent="-285750">
              <a:buFont typeface="Arial" panose="020B0604020202020204" pitchFamily="34" charset="0"/>
              <a:buChar char="•"/>
            </a:pPr>
            <a:r>
              <a:rPr lang="pt-BR" sz="2400" dirty="0">
                <a:solidFill>
                  <a:schemeClr val="accent1">
                    <a:lumMod val="75000"/>
                  </a:schemeClr>
                </a:solidFill>
                <a:latin typeface="Calibri" panose="020F0502020204030204" pitchFamily="34" charset="0"/>
                <a:cs typeface="Calibri" panose="020F0502020204030204" pitchFamily="34" charset="0"/>
              </a:rPr>
              <a:t>Orçamento por e-mail.</a:t>
            </a:r>
          </a:p>
        </p:txBody>
      </p:sp>
      <p:sp>
        <p:nvSpPr>
          <p:cNvPr id="8" name="CaixaDeTexto 7">
            <a:extLst>
              <a:ext uri="{FF2B5EF4-FFF2-40B4-BE49-F238E27FC236}">
                <a16:creationId xmlns:a16="http://schemas.microsoft.com/office/drawing/2014/main" id="{6B162837-6EF6-AD0D-A242-5138EDEB02E7}"/>
              </a:ext>
            </a:extLst>
          </p:cNvPr>
          <p:cNvSpPr txBox="1"/>
          <p:nvPr/>
        </p:nvSpPr>
        <p:spPr>
          <a:xfrm>
            <a:off x="660399" y="3068297"/>
            <a:ext cx="8894234" cy="2308324"/>
          </a:xfrm>
          <a:prstGeom prst="rect">
            <a:avLst/>
          </a:prstGeom>
          <a:noFill/>
        </p:spPr>
        <p:txBody>
          <a:bodyPr wrap="square" rtlCol="0">
            <a:spAutoFit/>
          </a:bodyPr>
          <a:lstStyle/>
          <a:p>
            <a:r>
              <a:rPr lang="pt-BR" sz="2400" b="1" dirty="0">
                <a:solidFill>
                  <a:schemeClr val="accent1">
                    <a:lumMod val="75000"/>
                  </a:schemeClr>
                </a:solidFill>
                <a:latin typeface="Calibri" panose="020F0502020204030204" pitchFamily="34" charset="0"/>
                <a:cs typeface="Calibri" panose="020F0502020204030204" pitchFamily="34" charset="0"/>
              </a:rPr>
              <a:t>EXCEÇÕES:</a:t>
            </a:r>
          </a:p>
          <a:p>
            <a:pPr marL="285750" indent="-285750">
              <a:buFont typeface="Arial" panose="020B0604020202020204" pitchFamily="34" charset="0"/>
              <a:buChar char="•"/>
            </a:pPr>
            <a:r>
              <a:rPr lang="pt-BR" sz="2400" dirty="0">
                <a:solidFill>
                  <a:schemeClr val="accent1">
                    <a:lumMod val="75000"/>
                  </a:schemeClr>
                </a:solidFill>
                <a:latin typeface="Calibri" panose="020F0502020204030204" pitchFamily="34" charset="0"/>
                <a:cs typeface="Calibri" panose="020F0502020204030204" pitchFamily="34" charset="0"/>
              </a:rPr>
              <a:t>Carta de exclusividade da empresa;</a:t>
            </a:r>
          </a:p>
          <a:p>
            <a:pPr marL="285750" indent="-285750">
              <a:buFont typeface="Arial" panose="020B0604020202020204" pitchFamily="34" charset="0"/>
              <a:buChar char="•"/>
            </a:pPr>
            <a:r>
              <a:rPr lang="pt-BR" sz="2400" dirty="0">
                <a:solidFill>
                  <a:schemeClr val="accent1">
                    <a:lumMod val="75000"/>
                  </a:schemeClr>
                </a:solidFill>
                <a:latin typeface="Calibri" panose="020F0502020204030204" pitchFamily="34" charset="0"/>
                <a:cs typeface="Calibri" panose="020F0502020204030204" pitchFamily="34" charset="0"/>
              </a:rPr>
              <a:t>Notório Saber – Pessoa Física;</a:t>
            </a:r>
          </a:p>
          <a:p>
            <a:pPr marL="285750" indent="-285750">
              <a:buFont typeface="Arial" panose="020B0604020202020204" pitchFamily="34" charset="0"/>
              <a:buChar char="•"/>
            </a:pPr>
            <a:r>
              <a:rPr lang="pt-BR" sz="2400" dirty="0">
                <a:solidFill>
                  <a:schemeClr val="accent1">
                    <a:lumMod val="75000"/>
                  </a:schemeClr>
                </a:solidFill>
                <a:latin typeface="Calibri" panose="020F0502020204030204" pitchFamily="34" charset="0"/>
                <a:cs typeface="Calibri" panose="020F0502020204030204" pitchFamily="34" charset="0"/>
              </a:rPr>
              <a:t>Notas de </a:t>
            </a:r>
            <a:r>
              <a:rPr lang="pt-BR" sz="2400" b="1" dirty="0">
                <a:solidFill>
                  <a:schemeClr val="accent1">
                    <a:lumMod val="75000"/>
                  </a:schemeClr>
                </a:solidFill>
                <a:latin typeface="Calibri" panose="020F0502020204030204" pitchFamily="34" charset="0"/>
                <a:cs typeface="Calibri" panose="020F0502020204030204" pitchFamily="34" charset="0"/>
              </a:rPr>
              <a:t>CUSTEIO e CAPITAL</a:t>
            </a:r>
            <a:r>
              <a:rPr lang="pt-BR" sz="2400" dirty="0">
                <a:solidFill>
                  <a:schemeClr val="accent1">
                    <a:lumMod val="75000"/>
                  </a:schemeClr>
                </a:solidFill>
                <a:latin typeface="Calibri" panose="020F0502020204030204" pitchFamily="34" charset="0"/>
                <a:cs typeface="Calibri" panose="020F0502020204030204" pitchFamily="34" charset="0"/>
              </a:rPr>
              <a:t> (reagentes, descartáveis, material de expediente/informática, meios de cultura, passagens, serviços de terceiros...) abaixo de 300 </a:t>
            </a:r>
            <a:r>
              <a:rPr lang="pt-BR" sz="2400" dirty="0" err="1">
                <a:solidFill>
                  <a:schemeClr val="accent1">
                    <a:lumMod val="75000"/>
                  </a:schemeClr>
                </a:solidFill>
                <a:latin typeface="Calibri" panose="020F0502020204030204" pitchFamily="34" charset="0"/>
                <a:cs typeface="Calibri" panose="020F0502020204030204" pitchFamily="34" charset="0"/>
              </a:rPr>
              <a:t>VRTE’s</a:t>
            </a:r>
            <a:r>
              <a:rPr lang="pt-BR" sz="2400" dirty="0">
                <a:solidFill>
                  <a:schemeClr val="accent1">
                    <a:lumMod val="75000"/>
                  </a:schemeClr>
                </a:solidFill>
                <a:latin typeface="Calibri" panose="020F0502020204030204" pitchFamily="34" charset="0"/>
                <a:cs typeface="Calibri" panose="020F0502020204030204" pitchFamily="34" charset="0"/>
              </a:rPr>
              <a:t>.</a:t>
            </a:r>
          </a:p>
        </p:txBody>
      </p:sp>
      <p:sp>
        <p:nvSpPr>
          <p:cNvPr id="10" name="Título 1">
            <a:extLst>
              <a:ext uri="{FF2B5EF4-FFF2-40B4-BE49-F238E27FC236}">
                <a16:creationId xmlns:a16="http://schemas.microsoft.com/office/drawing/2014/main" id="{3344D463-DA26-4A65-BE47-DC863972BAFD}"/>
              </a:ext>
            </a:extLst>
          </p:cNvPr>
          <p:cNvSpPr txBox="1">
            <a:spLocks/>
          </p:cNvSpPr>
          <p:nvPr/>
        </p:nvSpPr>
        <p:spPr>
          <a:xfrm>
            <a:off x="202141" y="673940"/>
            <a:ext cx="9810750" cy="480131"/>
          </a:xfrm>
          <a:prstGeom prst="rect">
            <a:avLst/>
          </a:prstGeom>
          <a:solidFill>
            <a:schemeClr val="bg1">
              <a:lumMod val="95000"/>
            </a:schemeClr>
          </a:solidFill>
          <a:ln w="9525" cap="flat" cmpd="sng" algn="ctr">
            <a:noFill/>
            <a:prstDash val="solid"/>
            <a:miter lim="800000"/>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42900" indent="-342900" algn="r">
              <a:defRPr/>
            </a:pPr>
            <a:r>
              <a:rPr lang="pt-BR" sz="2800" b="1" dirty="0">
                <a:solidFill>
                  <a:schemeClr val="accent1">
                    <a:lumMod val="75000"/>
                  </a:schemeClr>
                </a:solidFill>
                <a:latin typeface="Calibri" panose="020F0502020204030204" pitchFamily="34" charset="0"/>
                <a:cs typeface="Calibri" panose="020F0502020204030204" pitchFamily="34" charset="0"/>
              </a:rPr>
              <a:t>Dúvidas e Resposta </a:t>
            </a:r>
            <a:r>
              <a:rPr lang="pt-BR" sz="2800" b="1" dirty="0">
                <a:solidFill>
                  <a:schemeClr val="accent1">
                    <a:lumMod val="75000"/>
                  </a:schemeClr>
                </a:solidFill>
              </a:rPr>
              <a:t>...</a:t>
            </a:r>
            <a:endParaRPr lang="pt-BR" sz="2000" b="1" dirty="0">
              <a:solidFill>
                <a:schemeClr val="accent1">
                  <a:lumMod val="75000"/>
                </a:schemeClr>
              </a:solidFill>
            </a:endParaRPr>
          </a:p>
        </p:txBody>
      </p:sp>
    </p:spTree>
    <p:extLst>
      <p:ext uri="{BB962C8B-B14F-4D97-AF65-F5344CB8AC3E}">
        <p14:creationId xmlns:p14="http://schemas.microsoft.com/office/powerpoint/2010/main" val="408832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ipe(down)">
                                      <p:cBhvr>
                                        <p:cTn id="10" dur="500"/>
                                        <p:tgtEl>
                                          <p:spTgt spid="1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ipe(down)">
                                      <p:cBhvr>
                                        <p:cTn id="13" dur="500"/>
                                        <p:tgtEl>
                                          <p:spTgt spid="1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ipe(down)">
                                      <p:cBhvr>
                                        <p:cTn id="16" dur="500"/>
                                        <p:tgtEl>
                                          <p:spTgt spid="1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down)">
                                      <p:cBhvr>
                                        <p:cTn id="21" dur="500"/>
                                        <p:tgtEl>
                                          <p:spTgt spid="8">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down)">
                                      <p:cBhvr>
                                        <p:cTn id="24" dur="500"/>
                                        <p:tgtEl>
                                          <p:spTgt spid="8">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down)">
                                      <p:cBhvr>
                                        <p:cTn id="27" dur="500"/>
                                        <p:tgtEl>
                                          <p:spTgt spid="8">
                                            <p:txEl>
                                              <p:pRg st="2" end="2"/>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down)">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525BCA3F-CBD3-4874-BA25-34A8BCC85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95B08989-E6AE-4A06-905E-1526F82F87E4}"/>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Recordando alguns conceitos...	</a:t>
            </a:r>
            <a:endParaRPr lang="pt-BR" sz="1800" b="1" dirty="0">
              <a:solidFill>
                <a:schemeClr val="accent1">
                  <a:lumMod val="75000"/>
                </a:schemeClr>
              </a:solidFill>
            </a:endParaRPr>
          </a:p>
        </p:txBody>
      </p:sp>
      <p:sp>
        <p:nvSpPr>
          <p:cNvPr id="15" name="Retângulo 14">
            <a:extLst>
              <a:ext uri="{FF2B5EF4-FFF2-40B4-BE49-F238E27FC236}">
                <a16:creationId xmlns:a16="http://schemas.microsoft.com/office/drawing/2014/main" id="{B9C4B1C9-50E5-4461-98B6-DA78406981C9}"/>
              </a:ext>
            </a:extLst>
          </p:cNvPr>
          <p:cNvSpPr/>
          <p:nvPr/>
        </p:nvSpPr>
        <p:spPr>
          <a:xfrm>
            <a:off x="1512888" y="5911850"/>
            <a:ext cx="3568700" cy="94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Retângulo 15">
            <a:extLst>
              <a:ext uri="{FF2B5EF4-FFF2-40B4-BE49-F238E27FC236}">
                <a16:creationId xmlns:a16="http://schemas.microsoft.com/office/drawing/2014/main" id="{F1E1BAA5-2D60-40E0-A4B6-545ADE0DD112}"/>
              </a:ext>
            </a:extLst>
          </p:cNvPr>
          <p:cNvSpPr/>
          <p:nvPr/>
        </p:nvSpPr>
        <p:spPr>
          <a:xfrm>
            <a:off x="8278813" y="5911850"/>
            <a:ext cx="3568700" cy="94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Espaço Reservado para Conteúdo 1">
            <a:extLst>
              <a:ext uri="{FF2B5EF4-FFF2-40B4-BE49-F238E27FC236}">
                <a16:creationId xmlns:a16="http://schemas.microsoft.com/office/drawing/2014/main" id="{00E010D3-9014-42F7-9F98-8243C67DAA1A}"/>
              </a:ext>
            </a:extLst>
          </p:cNvPr>
          <p:cNvSpPr txBox="1">
            <a:spLocks/>
          </p:cNvSpPr>
          <p:nvPr/>
        </p:nvSpPr>
        <p:spPr>
          <a:xfrm>
            <a:off x="138110" y="1109663"/>
            <a:ext cx="9933737" cy="37623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latin typeface="Calibri" panose="020F0502020204030204" pitchFamily="34" charset="0"/>
                <a:cs typeface="Calibri" panose="020F0502020204030204" pitchFamily="34" charset="0"/>
              </a:rPr>
              <a:t>Para as despesas com valor total da nota fiscal superior a 300 (trezentos) unidades de </a:t>
            </a:r>
            <a:r>
              <a:rPr lang="pt-BR" sz="2200" dirty="0" err="1">
                <a:solidFill>
                  <a:schemeClr val="accent1">
                    <a:lumMod val="75000"/>
                  </a:schemeClr>
                </a:solidFill>
                <a:latin typeface="Calibri" panose="020F0502020204030204" pitchFamily="34" charset="0"/>
                <a:cs typeface="Calibri" panose="020F0502020204030204" pitchFamily="34" charset="0"/>
              </a:rPr>
              <a:t>VRTEs</a:t>
            </a:r>
            <a:r>
              <a:rPr lang="pt-BR" sz="2200" dirty="0">
                <a:solidFill>
                  <a:schemeClr val="accent1">
                    <a:lumMod val="75000"/>
                  </a:schemeClr>
                </a:solidFill>
                <a:latin typeface="Calibri" panose="020F0502020204030204" pitchFamily="34" charset="0"/>
                <a:cs typeface="Calibri" panose="020F0502020204030204" pitchFamily="34" charset="0"/>
              </a:rPr>
              <a:t>, deverá ser realizada cotação de preço de mercado em no mínimo 3 (três) empresas/fornecedores/prestador de serviços. </a:t>
            </a:r>
          </a:p>
          <a:p>
            <a:pPr marL="893763" lvl="1" indent="-536575" algn="just" eaLnBrk="1" hangingPunct="1">
              <a:spcBef>
                <a:spcPts val="200"/>
              </a:spcBef>
              <a:spcAft>
                <a:spcPts val="200"/>
              </a:spcAft>
              <a:buFont typeface="Wingdings" panose="05000000000000000000" pitchFamily="2" charset="2"/>
              <a:buChar char="§"/>
              <a:tabLst>
                <a:tab pos="893763" algn="l"/>
              </a:tabLst>
              <a:defRPr/>
            </a:pPr>
            <a:endParaRPr lang="pt-BR" sz="2200" dirty="0">
              <a:solidFill>
                <a:schemeClr val="accent1">
                  <a:lumMod val="75000"/>
                </a:schemeClr>
              </a:solidFill>
              <a:latin typeface="Calibri" panose="020F0502020204030204" pitchFamily="34" charset="0"/>
              <a:cs typeface="Calibri" panose="020F0502020204030204" pitchFamily="34" charset="0"/>
            </a:endParaRP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latin typeface="Calibri" panose="020F0502020204030204" pitchFamily="34" charset="0"/>
                <a:cs typeface="Calibri" panose="020F0502020204030204" pitchFamily="34" charset="0"/>
              </a:rPr>
              <a:t>A compra deve ser executada pelo menor preço de cada item;</a:t>
            </a:r>
          </a:p>
          <a:p>
            <a:pPr marL="893763" lvl="1" indent="-536575" algn="just" eaLnBrk="1" hangingPunct="1">
              <a:spcBef>
                <a:spcPts val="200"/>
              </a:spcBef>
              <a:spcAft>
                <a:spcPts val="200"/>
              </a:spcAft>
              <a:buFont typeface="Wingdings" panose="05000000000000000000" pitchFamily="2" charset="2"/>
              <a:buChar char="§"/>
              <a:tabLst>
                <a:tab pos="893763" algn="l"/>
              </a:tabLst>
              <a:defRPr/>
            </a:pPr>
            <a:endParaRPr lang="pt-BR" sz="2200" dirty="0">
              <a:solidFill>
                <a:schemeClr val="accent1">
                  <a:lumMod val="75000"/>
                </a:schemeClr>
              </a:solidFill>
              <a:latin typeface="Calibri" panose="020F0502020204030204" pitchFamily="34" charset="0"/>
              <a:cs typeface="Calibri" panose="020F0502020204030204" pitchFamily="34" charset="0"/>
            </a:endParaRPr>
          </a:p>
          <a:p>
            <a:pPr marL="893763" lvl="1" indent="-536575" algn="just" eaLnBrk="1" hangingPunct="1">
              <a:spcBef>
                <a:spcPts val="200"/>
              </a:spcBef>
              <a:spcAft>
                <a:spcPts val="200"/>
              </a:spcAft>
              <a:buFont typeface="Wingdings" panose="05000000000000000000" pitchFamily="2" charset="2"/>
              <a:buChar char="§"/>
              <a:tabLst>
                <a:tab pos="893763" algn="l"/>
              </a:tabLst>
              <a:defRPr/>
            </a:pPr>
            <a:r>
              <a:rPr lang="pt-BR" sz="2200" dirty="0">
                <a:solidFill>
                  <a:schemeClr val="accent1">
                    <a:lumMod val="75000"/>
                  </a:schemeClr>
                </a:solidFill>
                <a:latin typeface="Calibri" panose="020F0502020204030204" pitchFamily="34" charset="0"/>
                <a:cs typeface="Calibri" panose="020F0502020204030204" pitchFamily="34" charset="0"/>
              </a:rPr>
              <a:t>Para as despesas com valor total da nota fiscal inferior a 300 (trezentos) unidades de </a:t>
            </a:r>
            <a:r>
              <a:rPr lang="pt-BR" sz="2200" dirty="0" err="1">
                <a:solidFill>
                  <a:schemeClr val="accent1">
                    <a:lumMod val="75000"/>
                  </a:schemeClr>
                </a:solidFill>
                <a:latin typeface="Calibri" panose="020F0502020204030204" pitchFamily="34" charset="0"/>
                <a:cs typeface="Calibri" panose="020F0502020204030204" pitchFamily="34" charset="0"/>
              </a:rPr>
              <a:t>VRTEs</a:t>
            </a:r>
            <a:r>
              <a:rPr lang="pt-BR" sz="2200" dirty="0">
                <a:solidFill>
                  <a:schemeClr val="accent1">
                    <a:lumMod val="75000"/>
                  </a:schemeClr>
                </a:solidFill>
                <a:latin typeface="Calibri" panose="020F0502020204030204" pitchFamily="34" charset="0"/>
                <a:cs typeface="Calibri" panose="020F0502020204030204" pitchFamily="34" charset="0"/>
              </a:rPr>
              <a:t>, não haverá necessidade de apresentar as cotações de preços.</a:t>
            </a:r>
          </a:p>
          <a:p>
            <a:pPr marL="357188" lvl="1" indent="0" eaLnBrk="1" hangingPunct="1">
              <a:spcBef>
                <a:spcPts val="1800"/>
              </a:spcBef>
              <a:spcAft>
                <a:spcPts val="1200"/>
              </a:spcAft>
              <a:buFont typeface="Arial" panose="020B0604020202020204" pitchFamily="34" charset="0"/>
              <a:buNone/>
              <a:tabLst>
                <a:tab pos="893763" algn="l"/>
              </a:tabLst>
              <a:defRPr/>
            </a:pPr>
            <a:endParaRPr lang="pt-BR" sz="2200" dirty="0">
              <a:solidFill>
                <a:schemeClr val="accent1">
                  <a:lumMod val="75000"/>
                </a:schemeClr>
              </a:solidFill>
            </a:endParaRPr>
          </a:p>
        </p:txBody>
      </p:sp>
      <p:graphicFrame>
        <p:nvGraphicFramePr>
          <p:cNvPr id="12" name="Tabela 11">
            <a:extLst>
              <a:ext uri="{FF2B5EF4-FFF2-40B4-BE49-F238E27FC236}">
                <a16:creationId xmlns:a16="http://schemas.microsoft.com/office/drawing/2014/main" id="{E0173A5D-CA4D-405C-A45D-4BEA1B70E114}"/>
              </a:ext>
            </a:extLst>
          </p:cNvPr>
          <p:cNvGraphicFramePr>
            <a:graphicFrameLocks noGrp="1"/>
          </p:cNvGraphicFramePr>
          <p:nvPr>
            <p:extLst>
              <p:ext uri="{D42A27DB-BD31-4B8C-83A1-F6EECF244321}">
                <p14:modId xmlns:p14="http://schemas.microsoft.com/office/powerpoint/2010/main" val="3445609474"/>
              </p:ext>
            </p:extLst>
          </p:nvPr>
        </p:nvGraphicFramePr>
        <p:xfrm>
          <a:off x="1092571" y="4339432"/>
          <a:ext cx="8024813" cy="1107231"/>
        </p:xfrm>
        <a:graphic>
          <a:graphicData uri="http://schemas.openxmlformats.org/drawingml/2006/table">
            <a:tbl>
              <a:tblPr firstRow="1" bandRow="1">
                <a:tableStyleId>{7DF18680-E054-41AD-8BC1-D1AEF772440D}</a:tableStyleId>
              </a:tblPr>
              <a:tblGrid>
                <a:gridCol w="3960813">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65769">
                <a:tc gridSpan="2">
                  <a:txBody>
                    <a:bodyPr/>
                    <a:lstStyle/>
                    <a:p>
                      <a:pPr algn="ctr"/>
                      <a:r>
                        <a:rPr lang="pt-BR" sz="1800" dirty="0">
                          <a:solidFill>
                            <a:schemeClr val="accent1">
                              <a:lumMod val="75000"/>
                            </a:schemeClr>
                          </a:solidFill>
                        </a:rPr>
                        <a:t>Valor</a:t>
                      </a:r>
                      <a:r>
                        <a:rPr lang="pt-BR" sz="1800" baseline="0" dirty="0">
                          <a:solidFill>
                            <a:schemeClr val="accent1">
                              <a:lumMod val="75000"/>
                            </a:schemeClr>
                          </a:solidFill>
                        </a:rPr>
                        <a:t> do VRTE /(</a:t>
                      </a:r>
                      <a:r>
                        <a:rPr lang="pt-BR" sz="1800" b="0" i="0" kern="1200" dirty="0">
                          <a:solidFill>
                            <a:schemeClr val="lt1"/>
                          </a:solidFill>
                          <a:effectLst/>
                          <a:latin typeface="+mn-lt"/>
                          <a:ea typeface="+mn-ea"/>
                          <a:cs typeface="+mn-cs"/>
                        </a:rPr>
                        <a:t>Valor de Referência do Tesouro Estadual)</a:t>
                      </a:r>
                      <a:r>
                        <a:rPr lang="pt-BR" sz="1800" baseline="0" dirty="0">
                          <a:solidFill>
                            <a:schemeClr val="accent1">
                              <a:lumMod val="75000"/>
                            </a:schemeClr>
                          </a:solidFill>
                        </a:rPr>
                        <a:t> 2024 R$ </a:t>
                      </a:r>
                      <a:r>
                        <a:rPr lang="pt-BR" sz="1800" dirty="0">
                          <a:solidFill>
                            <a:schemeClr val="accent1">
                              <a:lumMod val="75000"/>
                            </a:schemeClr>
                          </a:solidFill>
                        </a:rPr>
                        <a:t>4,5032</a:t>
                      </a:r>
                    </a:p>
                  </a:txBody>
                  <a:tcPr marT="45706" marB="45706"/>
                </a:tc>
                <a:tc hMerge="1">
                  <a:txBody>
                    <a:bodyPr/>
                    <a:lstStyle/>
                    <a:p>
                      <a:endParaRPr lang="pt-BR" dirty="0"/>
                    </a:p>
                  </a:txBody>
                  <a:tcPr/>
                </a:tc>
                <a:extLst>
                  <a:ext uri="{0D108BD9-81ED-4DB2-BD59-A6C34878D82A}">
                    <a16:rowId xmlns:a16="http://schemas.microsoft.com/office/drawing/2014/main" val="10000"/>
                  </a:ext>
                </a:extLst>
              </a:tr>
              <a:tr h="370731">
                <a:tc>
                  <a:txBody>
                    <a:bodyPr/>
                    <a:lstStyle/>
                    <a:p>
                      <a:pPr algn="ctr"/>
                      <a:r>
                        <a:rPr lang="pt-BR" sz="1800" kern="1200" dirty="0">
                          <a:solidFill>
                            <a:schemeClr val="accent1">
                              <a:lumMod val="75000"/>
                            </a:schemeClr>
                          </a:solidFill>
                        </a:rPr>
                        <a:t>80 Unidades de VRTE</a:t>
                      </a:r>
                      <a:endParaRPr lang="pt-BR" sz="1800" kern="1200" dirty="0">
                        <a:solidFill>
                          <a:schemeClr val="accent1">
                            <a:lumMod val="75000"/>
                          </a:schemeClr>
                        </a:solidFill>
                        <a:latin typeface="+mn-lt"/>
                        <a:ea typeface="+mn-ea"/>
                        <a:cs typeface="+mn-cs"/>
                      </a:endParaRPr>
                    </a:p>
                  </a:txBody>
                  <a:tcPr marT="45706" marB="45706"/>
                </a:tc>
                <a:tc>
                  <a:txBody>
                    <a:bodyPr/>
                    <a:lstStyle/>
                    <a:p>
                      <a:pPr algn="ctr"/>
                      <a:r>
                        <a:rPr lang="pt-BR" sz="1800" kern="1200" dirty="0">
                          <a:solidFill>
                            <a:schemeClr val="accent1">
                              <a:lumMod val="75000"/>
                            </a:schemeClr>
                          </a:solidFill>
                        </a:rPr>
                        <a:t>R$ 360,25</a:t>
                      </a:r>
                      <a:endParaRPr lang="pt-BR" sz="1800" kern="1200" dirty="0">
                        <a:solidFill>
                          <a:schemeClr val="accent1">
                            <a:lumMod val="75000"/>
                          </a:schemeClr>
                        </a:solidFill>
                        <a:latin typeface="+mn-lt"/>
                        <a:ea typeface="+mn-ea"/>
                        <a:cs typeface="+mn-cs"/>
                      </a:endParaRPr>
                    </a:p>
                  </a:txBody>
                  <a:tcPr marT="45706" marB="45706"/>
                </a:tc>
                <a:extLst>
                  <a:ext uri="{0D108BD9-81ED-4DB2-BD59-A6C34878D82A}">
                    <a16:rowId xmlns:a16="http://schemas.microsoft.com/office/drawing/2014/main" val="10001"/>
                  </a:ext>
                </a:extLst>
              </a:tr>
              <a:tr h="370731">
                <a:tc>
                  <a:txBody>
                    <a:bodyPr/>
                    <a:lstStyle/>
                    <a:p>
                      <a:pPr algn="ctr"/>
                      <a:r>
                        <a:rPr lang="pt-BR" sz="1800" kern="1200" dirty="0">
                          <a:solidFill>
                            <a:schemeClr val="accent1">
                              <a:lumMod val="75000"/>
                            </a:schemeClr>
                          </a:solidFill>
                        </a:rPr>
                        <a:t>300 Unidades de VRTE</a:t>
                      </a:r>
                      <a:endParaRPr lang="pt-BR" sz="1800" kern="1200" dirty="0">
                        <a:solidFill>
                          <a:schemeClr val="accent1">
                            <a:lumMod val="75000"/>
                          </a:schemeClr>
                        </a:solidFill>
                        <a:latin typeface="+mn-lt"/>
                        <a:ea typeface="+mn-ea"/>
                        <a:cs typeface="+mn-cs"/>
                      </a:endParaRPr>
                    </a:p>
                  </a:txBody>
                  <a:tcPr marT="45706" marB="45706"/>
                </a:tc>
                <a:tc>
                  <a:txBody>
                    <a:bodyPr/>
                    <a:lstStyle/>
                    <a:p>
                      <a:pPr algn="ctr"/>
                      <a:r>
                        <a:rPr lang="pt-BR" sz="1800" kern="1200" dirty="0">
                          <a:solidFill>
                            <a:schemeClr val="accent1">
                              <a:lumMod val="75000"/>
                            </a:schemeClr>
                          </a:solidFill>
                        </a:rPr>
                        <a:t>R$ 1.350,96</a:t>
                      </a:r>
                      <a:endParaRPr lang="pt-BR" sz="1800" kern="1200" dirty="0">
                        <a:solidFill>
                          <a:schemeClr val="accent1">
                            <a:lumMod val="75000"/>
                          </a:schemeClr>
                        </a:solidFill>
                        <a:latin typeface="+mn-lt"/>
                        <a:ea typeface="+mn-ea"/>
                        <a:cs typeface="+mn-cs"/>
                      </a:endParaRPr>
                    </a:p>
                  </a:txBody>
                  <a:tcPr marT="45706" marB="45706"/>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down)">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down)">
                                      <p:cBhvr>
                                        <p:cTn id="17" dur="5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3D45A764-905A-4FB7-B976-D9145D237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E04ED08E-4E40-4E64-96FD-F57AA21E7653}"/>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 name="Espaço Reservado para Conteúdo 1">
            <a:extLst>
              <a:ext uri="{FF2B5EF4-FFF2-40B4-BE49-F238E27FC236}">
                <a16:creationId xmlns:a16="http://schemas.microsoft.com/office/drawing/2014/main" id="{0E46BB1A-F576-4DBA-9431-9690A15876A7}"/>
              </a:ext>
            </a:extLst>
          </p:cNvPr>
          <p:cNvSpPr>
            <a:spLocks noGrp="1"/>
          </p:cNvSpPr>
          <p:nvPr>
            <p:ph idx="1"/>
          </p:nvPr>
        </p:nvSpPr>
        <p:spPr>
          <a:xfrm>
            <a:off x="429575" y="1339056"/>
            <a:ext cx="10113962" cy="3762375"/>
          </a:xfrm>
        </p:spPr>
        <p:txBody>
          <a:bodyPr>
            <a:normAutofit fontScale="62500" lnSpcReduction="20000"/>
          </a:bodyPr>
          <a:lstStyle/>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Prazo de execução do projeto;</a:t>
            </a:r>
          </a:p>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Comprovar a aplicação dos valores repassados pela FAPES; </a:t>
            </a:r>
          </a:p>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Itens de despesas de capital e natureza da despesas de custeio aprovado no projeto;</a:t>
            </a:r>
          </a:p>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Preenchimento dos documentos fiscais;</a:t>
            </a:r>
          </a:p>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Um pagamento para cada nota fiscal;</a:t>
            </a:r>
          </a:p>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Emissão de nota Fiscal, fatura, recibo e outros sempre em nome do outorgado;</a:t>
            </a:r>
          </a:p>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Data de emissão do documento durante vigência;</a:t>
            </a:r>
          </a:p>
          <a:p>
            <a:pPr marL="893763" lvl="1" indent="-536575" eaLnBrk="1" hangingPunct="1">
              <a:spcBef>
                <a:spcPts val="1200"/>
              </a:spcBef>
              <a:spcAft>
                <a:spcPts val="1200"/>
              </a:spcAft>
              <a:buFont typeface="Wingdings" panose="05000000000000000000" pitchFamily="2" charset="2"/>
              <a:buChar char="§"/>
              <a:tabLst>
                <a:tab pos="893763" algn="l"/>
              </a:tabLst>
              <a:defRPr/>
            </a:pPr>
            <a:r>
              <a:rPr lang="pt-BR" sz="2600" dirty="0">
                <a:solidFill>
                  <a:schemeClr val="accent5">
                    <a:lumMod val="50000"/>
                  </a:schemeClr>
                </a:solidFill>
              </a:rPr>
              <a:t>Poderá utilizar 100% dos rendimentos.</a:t>
            </a:r>
          </a:p>
          <a:p>
            <a:pPr marL="357188" lvl="1" indent="0" eaLnBrk="1" hangingPunct="1">
              <a:spcBef>
                <a:spcPts val="1800"/>
              </a:spcBef>
              <a:spcAft>
                <a:spcPts val="1200"/>
              </a:spcAft>
              <a:buFont typeface="Arial" panose="020B0604020202020204" pitchFamily="34" charset="0"/>
              <a:buNone/>
              <a:tabLst>
                <a:tab pos="893763" algn="l"/>
              </a:tabLst>
              <a:defRPr/>
            </a:pPr>
            <a:endParaRPr lang="pt-BR" sz="2800" dirty="0">
              <a:solidFill>
                <a:srgbClr val="0070C0"/>
              </a:solidFill>
            </a:endParaRPr>
          </a:p>
        </p:txBody>
      </p:sp>
      <p:sp>
        <p:nvSpPr>
          <p:cNvPr id="6" name="Título 1">
            <a:extLst>
              <a:ext uri="{FF2B5EF4-FFF2-40B4-BE49-F238E27FC236}">
                <a16:creationId xmlns:a16="http://schemas.microsoft.com/office/drawing/2014/main" id="{A86889B4-6A51-4C8F-843E-FBED219A668C}"/>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Atenção para alguns Pontos...</a:t>
            </a:r>
            <a:endParaRPr lang="pt-BR" sz="2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B44D1B62-F038-4B51-9E68-A11F942A3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tângulo 3">
            <a:hlinkClick r:id="rId3" tooltip="Abrir Portal TCU"/>
            <a:extLst>
              <a:ext uri="{FF2B5EF4-FFF2-40B4-BE49-F238E27FC236}">
                <a16:creationId xmlns:a16="http://schemas.microsoft.com/office/drawing/2014/main" id="{C819E5B0-C126-44D1-8A32-337461BB8961}"/>
              </a:ext>
            </a:extLst>
          </p:cNvPr>
          <p:cNvSpPr/>
          <p:nvPr/>
        </p:nvSpPr>
        <p:spPr>
          <a:xfrm>
            <a:off x="2057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 name="Espaço Reservado para Conteúdo 1">
            <a:extLst>
              <a:ext uri="{FF2B5EF4-FFF2-40B4-BE49-F238E27FC236}">
                <a16:creationId xmlns:a16="http://schemas.microsoft.com/office/drawing/2014/main" id="{3492FBB5-5E7E-4E38-89ED-9F1CEFDFACAF}"/>
              </a:ext>
            </a:extLst>
          </p:cNvPr>
          <p:cNvSpPr>
            <a:spLocks noGrp="1"/>
          </p:cNvSpPr>
          <p:nvPr>
            <p:ph idx="1"/>
          </p:nvPr>
        </p:nvSpPr>
        <p:spPr>
          <a:xfrm>
            <a:off x="96838" y="1547812"/>
            <a:ext cx="10113962" cy="3762375"/>
          </a:xfrm>
        </p:spPr>
        <p:txBody>
          <a:bodyPr>
            <a:normAutofit/>
          </a:bodyPr>
          <a:lstStyle/>
          <a:p>
            <a:pPr marL="357188" lvl="1" indent="0" eaLnBrk="1" hangingPunct="1">
              <a:spcBef>
                <a:spcPts val="1800"/>
              </a:spcBef>
              <a:spcAft>
                <a:spcPts val="1200"/>
              </a:spcAft>
              <a:buFont typeface="Arial" panose="020B0604020202020204" pitchFamily="34" charset="0"/>
              <a:buNone/>
              <a:tabLst>
                <a:tab pos="893763" algn="l"/>
              </a:tabLst>
              <a:defRPr/>
            </a:pPr>
            <a:r>
              <a:rPr lang="pt-BR" sz="2800" dirty="0">
                <a:solidFill>
                  <a:schemeClr val="accent1">
                    <a:lumMod val="75000"/>
                  </a:schemeClr>
                </a:solidFill>
              </a:rPr>
              <a:t>É vedado..</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utilizar os recursos a título de empréstimo para reposição futura;</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executar despesa em data anterior ou posterior à vigência do Termo de Outorga;</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efetuar pagamento com despesas meio (exemplo: contas de luz, água, telefone, alimentação, material de limpeza e higiene);</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realizar despesas com multas, juros, tarifas ou atualização monetária;</a:t>
            </a:r>
          </a:p>
          <a:p>
            <a:pPr marL="893763" lvl="1" indent="-536575" eaLnBrk="1" hangingPunct="1">
              <a:spcBef>
                <a:spcPts val="200"/>
              </a:spcBef>
              <a:spcAft>
                <a:spcPts val="200"/>
              </a:spcAft>
              <a:buFont typeface="Wingdings" panose="05000000000000000000" pitchFamily="2" charset="2"/>
              <a:buChar char="§"/>
              <a:tabLst>
                <a:tab pos="893763" algn="l"/>
              </a:tabLst>
              <a:defRPr/>
            </a:pPr>
            <a:r>
              <a:rPr lang="pt-BR" dirty="0">
                <a:solidFill>
                  <a:schemeClr val="accent1">
                    <a:lumMod val="75000"/>
                  </a:schemeClr>
                </a:solidFill>
              </a:rPr>
              <a:t>contratação de serviços de terceiros pessoa física ou jurídica e de bolsas, a pessoas com parentesco até o terceiro grau com o outorgado.</a:t>
            </a:r>
          </a:p>
          <a:p>
            <a:pPr marL="357188" lvl="1" indent="0" eaLnBrk="1" hangingPunct="1">
              <a:spcBef>
                <a:spcPts val="1800"/>
              </a:spcBef>
              <a:spcAft>
                <a:spcPts val="1200"/>
              </a:spcAft>
              <a:buFont typeface="Arial" panose="020B0604020202020204" pitchFamily="34" charset="0"/>
              <a:buNone/>
              <a:tabLst>
                <a:tab pos="893763" algn="l"/>
              </a:tabLst>
              <a:defRPr/>
            </a:pPr>
            <a:endParaRPr lang="pt-BR" sz="2800" dirty="0">
              <a:solidFill>
                <a:schemeClr val="accent1">
                  <a:lumMod val="75000"/>
                </a:schemeClr>
              </a:solidFill>
            </a:endParaRPr>
          </a:p>
        </p:txBody>
      </p:sp>
      <p:sp>
        <p:nvSpPr>
          <p:cNvPr id="6" name="Título 1">
            <a:extLst>
              <a:ext uri="{FF2B5EF4-FFF2-40B4-BE49-F238E27FC236}">
                <a16:creationId xmlns:a16="http://schemas.microsoft.com/office/drawing/2014/main" id="{3398E4A6-77F3-4393-AB28-D82180FDFB54}"/>
              </a:ext>
            </a:extLst>
          </p:cNvPr>
          <p:cNvSpPr>
            <a:spLocks noGrp="1"/>
          </p:cNvSpPr>
          <p:nvPr>
            <p:ph type="title"/>
          </p:nvPr>
        </p:nvSpPr>
        <p:spPr>
          <a:xfrm>
            <a:off x="400050" y="423863"/>
            <a:ext cx="9810750" cy="479425"/>
          </a:xfrm>
          <a:solidFill>
            <a:schemeClr val="bg1">
              <a:lumMod val="95000"/>
            </a:schemeClr>
          </a:solidFill>
          <a:ln w="9525">
            <a:noFill/>
            <a:headEnd/>
            <a:tailEnd/>
          </a:ln>
          <a:effectLst>
            <a:outerShdw blurRad="50800" dist="88900" dir="6000000" sx="101000" sy="101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r" eaLnBrk="1" hangingPunct="1">
              <a:defRPr/>
            </a:pPr>
            <a:r>
              <a:rPr lang="pt-BR" sz="2800" b="1" dirty="0">
                <a:solidFill>
                  <a:schemeClr val="accent1">
                    <a:lumMod val="75000"/>
                  </a:schemeClr>
                </a:solidFill>
              </a:rPr>
              <a:t>Regra de Ouro...</a:t>
            </a:r>
            <a:endParaRPr lang="pt-BR" sz="2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7477</TotalTime>
  <Words>3434</Words>
  <Application>Microsoft Office PowerPoint</Application>
  <PresentationFormat>Widescreen</PresentationFormat>
  <Paragraphs>312</Paragraphs>
  <Slides>41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41</vt:i4>
      </vt:variant>
    </vt:vector>
  </HeadingPairs>
  <TitlesOfParts>
    <vt:vector size="47" baseType="lpstr">
      <vt:lpstr>Arial</vt:lpstr>
      <vt:lpstr>Calibri</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Recordando alguns conceitos... </vt:lpstr>
      <vt:lpstr>Atenção para alguns Pontos...</vt:lpstr>
      <vt:lpstr>Regra de Ouro...</vt:lpstr>
      <vt:lpstr>Acesso Cidadão / EDOCs</vt:lpstr>
      <vt:lpstr>Acesso Cidadão / EDOCs</vt:lpstr>
      <vt:lpstr>Acesso Cidadão / EDOCs</vt:lpstr>
      <vt:lpstr>Acesso Cidadão / EDOCs</vt:lpstr>
      <vt:lpstr>Dados do Projeto...</vt:lpstr>
      <vt:lpstr>Prazo/Vigência ...</vt:lpstr>
      <vt:lpstr>Liberação de Parcela(s)...</vt:lpstr>
      <vt:lpstr>Da Liberação de Parcela(s)...</vt:lpstr>
      <vt:lpstr>Da Liberação de Parcela(s)...</vt:lpstr>
      <vt:lpstr>Remanejamento...</vt:lpstr>
      <vt:lpstr>Remanejamento...</vt:lpstr>
      <vt:lpstr>Diárias...</vt:lpstr>
      <vt:lpstr>Diárias...</vt:lpstr>
      <vt:lpstr>Passagens...</vt:lpstr>
      <vt:lpstr>DOACI...</vt:lpstr>
      <vt:lpstr>DOACI...</vt:lpstr>
      <vt:lpstr>DOACI...</vt:lpstr>
      <vt:lpstr>DOACI...</vt:lpstr>
      <vt:lpstr>Documento Comprobatório de Pagamento...</vt:lpstr>
      <vt:lpstr>Formas de Pagamentos...</vt:lpstr>
      <vt:lpstr>Recordando alguns conceitos... </vt:lpstr>
      <vt:lpstr>Prestação de Contas Financeira...</vt:lpstr>
      <vt:lpstr>Prestação de Contas Financeira...</vt:lpstr>
      <vt:lpstr>Prestação de Contas Financeira... </vt:lpstr>
      <vt:lpstr>Prestação de Contas Financeira...</vt:lpstr>
      <vt:lpstr>Prestação de Contas Técnica...</vt:lpstr>
      <vt:lpstr>Recordando alguns conceitos... </vt:lpstr>
      <vt:lpstr>SIGFAPES (8.1. Documentos) </vt:lpstr>
      <vt:lpstr>Pendência e Inadimplência ...</vt:lpstr>
      <vt:lpstr>O que acarreta Inadimplência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Geanderson C. Costa</dc:creator>
  <cp:lastModifiedBy>Maria Eduarda Costa Campos Resende da Silva</cp:lastModifiedBy>
  <cp:revision>57</cp:revision>
  <dcterms:created xsi:type="dcterms:W3CDTF">2022-02-22T18:57:42Z</dcterms:created>
  <dcterms:modified xsi:type="dcterms:W3CDTF">2024-10-14T12:39:28Z</dcterms:modified>
</cp:coreProperties>
</file>